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300" r:id="rId7"/>
    <p:sldId id="278" r:id="rId8"/>
    <p:sldId id="279" r:id="rId9"/>
    <p:sldId id="259" r:id="rId10"/>
    <p:sldId id="260" r:id="rId11"/>
    <p:sldId id="280" r:id="rId12"/>
    <p:sldId id="263" r:id="rId13"/>
    <p:sldId id="264" r:id="rId14"/>
    <p:sldId id="265" r:id="rId15"/>
    <p:sldId id="266" r:id="rId16"/>
    <p:sldId id="281" r:id="rId17"/>
    <p:sldId id="268" r:id="rId18"/>
    <p:sldId id="269" r:id="rId19"/>
    <p:sldId id="282" r:id="rId20"/>
    <p:sldId id="270" r:id="rId21"/>
    <p:sldId id="271" r:id="rId22"/>
    <p:sldId id="283" r:id="rId23"/>
    <p:sldId id="272" r:id="rId24"/>
    <p:sldId id="284" r:id="rId25"/>
    <p:sldId id="273" r:id="rId26"/>
    <p:sldId id="289" r:id="rId27"/>
    <p:sldId id="290" r:id="rId28"/>
    <p:sldId id="285" r:id="rId29"/>
    <p:sldId id="286" r:id="rId30"/>
    <p:sldId id="287" r:id="rId31"/>
    <p:sldId id="288" r:id="rId32"/>
    <p:sldId id="293" r:id="rId33"/>
    <p:sldId id="294" r:id="rId34"/>
    <p:sldId id="298" r:id="rId35"/>
    <p:sldId id="295" r:id="rId36"/>
    <p:sldId id="299" r:id="rId37"/>
    <p:sldId id="297" r:id="rId38"/>
    <p:sldId id="296" r:id="rId39"/>
    <p:sldId id="301" r:id="rId40"/>
    <p:sldId id="302" r:id="rId41"/>
    <p:sldId id="30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8" autoAdjust="0"/>
    <p:restoredTop sz="94660"/>
  </p:normalViewPr>
  <p:slideViewPr>
    <p:cSldViewPr snapToGrid="0">
      <p:cViewPr>
        <p:scale>
          <a:sx n="100" d="100"/>
          <a:sy n="100" d="100"/>
        </p:scale>
        <p:origin x="31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meshb.nlm.nih.gov/record/ui?ui=D000270" TargetMode="External"/><Relationship Id="rId13" Type="http://schemas.openxmlformats.org/officeDocument/2006/relationships/hyperlink" Target="https://meshb.nlm.nih.gov/record/ui?ui=D060486" TargetMode="External"/><Relationship Id="rId18" Type="http://schemas.openxmlformats.org/officeDocument/2006/relationships/hyperlink" Target="https://meshb.nlm.nih.gov/record/ui?ui=D005099" TargetMode="External"/><Relationship Id="rId3" Type="http://schemas.openxmlformats.org/officeDocument/2006/relationships/hyperlink" Target="https://meshb.nlm.nih.gov/record/ui?ui=D004370" TargetMode="External"/><Relationship Id="rId7" Type="http://schemas.openxmlformats.org/officeDocument/2006/relationships/hyperlink" Target="https://meshb.nlm.nih.gov/record/ui?ui=D015840" TargetMode="External"/><Relationship Id="rId12" Type="http://schemas.openxmlformats.org/officeDocument/2006/relationships/hyperlink" Target="https://meshb.nlm.nih.gov/record/ui?ui=D007625" TargetMode="External"/><Relationship Id="rId17" Type="http://schemas.openxmlformats.org/officeDocument/2006/relationships/hyperlink" Target="https://meshb.nlm.nih.gov/record/ui?ui=D004948" TargetMode="External"/><Relationship Id="rId2" Type="http://schemas.openxmlformats.org/officeDocument/2006/relationships/hyperlink" Target="https://meshb.nlm.nih.gov/record/ui?ui=D015835" TargetMode="External"/><Relationship Id="rId16" Type="http://schemas.openxmlformats.org/officeDocument/2006/relationships/hyperlink" Target="https://meshb.nlm.nih.gov/record/ui?ui=D01328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eshb.nlm.nih.gov/record/ui?ui=D020417" TargetMode="External"/><Relationship Id="rId11" Type="http://schemas.openxmlformats.org/officeDocument/2006/relationships/hyperlink" Target="https://meshb.nlm.nih.gov/record/ui?ui=D017246" TargetMode="External"/><Relationship Id="rId5" Type="http://schemas.openxmlformats.org/officeDocument/2006/relationships/hyperlink" Target="https://meshb.nlm.nih.gov/record/ui?ui=D009759" TargetMode="External"/><Relationship Id="rId15" Type="http://schemas.openxmlformats.org/officeDocument/2006/relationships/hyperlink" Target="https://meshb.nlm.nih.gov/record/ui?ui=D053578" TargetMode="External"/><Relationship Id="rId10" Type="http://schemas.openxmlformats.org/officeDocument/2006/relationships/hyperlink" Target="https://meshb.nlm.nih.gov/record/ui?ui=D009886" TargetMode="External"/><Relationship Id="rId19" Type="http://schemas.openxmlformats.org/officeDocument/2006/relationships/hyperlink" Target="https://meshb.nlm.nih.gov/record/ui?ui=D020333" TargetMode="External"/><Relationship Id="rId4" Type="http://schemas.openxmlformats.org/officeDocument/2006/relationships/hyperlink" Target="https://meshb.nlm.nih.gov/record/ui?ui=D019846" TargetMode="External"/><Relationship Id="rId9" Type="http://schemas.openxmlformats.org/officeDocument/2006/relationships/hyperlink" Target="https://meshb.nlm.nih.gov/record/ui?ui=D061220" TargetMode="External"/><Relationship Id="rId14" Type="http://schemas.openxmlformats.org/officeDocument/2006/relationships/hyperlink" Target="https://meshb.nlm.nih.gov/record/ui?ui=D01349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3F24D-6834-4392-90DC-020DB87E9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512623"/>
            <a:ext cx="8676222" cy="986902"/>
          </a:xfrm>
        </p:spPr>
        <p:txBody>
          <a:bodyPr/>
          <a:lstStyle/>
          <a:p>
            <a:r>
              <a:rPr lang="en-US" dirty="0"/>
              <a:t>SNICKR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B2EF9-C89B-44B1-BE0D-F41DEF7DC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3614" y="1873487"/>
            <a:ext cx="8676222" cy="747944"/>
          </a:xfrm>
        </p:spPr>
        <p:txBody>
          <a:bodyPr/>
          <a:lstStyle/>
          <a:p>
            <a:r>
              <a:rPr lang="en-US" dirty="0"/>
              <a:t>Semantic Network For Clinical Knowledge Representation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F8954-F4D4-4AE1-B922-42CDB5B4D47B}"/>
              </a:ext>
            </a:extLst>
          </p:cNvPr>
          <p:cNvSpPr txBox="1"/>
          <p:nvPr/>
        </p:nvSpPr>
        <p:spPr>
          <a:xfrm>
            <a:off x="4758615" y="2633531"/>
            <a:ext cx="463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>
                <a:latin typeface="+mj-lt"/>
              </a:rPr>
              <a:t>Jay B. Krasner, MD, FACP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254EC25-AA96-4354-8096-8AB06DE57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741282"/>
            <a:ext cx="4419600" cy="26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4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F4AE-8A2C-45B0-B4B7-DB90C36E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08267"/>
            <a:ext cx="2491021" cy="724247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Premise #1: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B9DF-7616-4175-BB79-CD6AA5BB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4494" y="408267"/>
            <a:ext cx="7296063" cy="1029050"/>
          </a:xfrm>
        </p:spPr>
        <p:txBody>
          <a:bodyPr>
            <a:normAutofit/>
          </a:bodyPr>
          <a:lstStyle/>
          <a:p>
            <a:r>
              <a:rPr lang="en-US" sz="1800" cap="none" dirty="0"/>
              <a:t>Most nonquantitative clinical Knowledge can be represented in a data structure analogous to an declarative sentence</a:t>
            </a:r>
          </a:p>
        </p:txBody>
      </p:sp>
    </p:spTree>
    <p:extLst>
      <p:ext uri="{BB962C8B-B14F-4D97-AF65-F5344CB8AC3E}">
        <p14:creationId xmlns:p14="http://schemas.microsoft.com/office/powerpoint/2010/main" val="213006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F4AE-8A2C-45B0-B4B7-DB90C36E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08267"/>
            <a:ext cx="2491021" cy="724247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Premise #1: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B9DF-7616-4175-BB79-CD6AA5BB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4494" y="408267"/>
            <a:ext cx="7296063" cy="1029050"/>
          </a:xfrm>
        </p:spPr>
        <p:txBody>
          <a:bodyPr>
            <a:normAutofit/>
          </a:bodyPr>
          <a:lstStyle/>
          <a:p>
            <a:r>
              <a:rPr lang="en-US" sz="1800" cap="none" dirty="0"/>
              <a:t>Most nonquantitative clinical Knowledge can be represented in a data structure analogous to a declarative sentence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44B948CB-80F9-4E11-ACC7-8D0627434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36" y="2162186"/>
            <a:ext cx="4227271" cy="42903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31F9CE-2143-4F00-AC6C-BF4DCDF9F605}"/>
              </a:ext>
            </a:extLst>
          </p:cNvPr>
          <p:cNvSpPr txBox="1"/>
          <p:nvPr/>
        </p:nvSpPr>
        <p:spPr>
          <a:xfrm>
            <a:off x="8959273" y="4082473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409216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421768-F9B4-4E16-804E-7BFB01B9887B}"/>
              </a:ext>
            </a:extLst>
          </p:cNvPr>
          <p:cNvSpPr txBox="1"/>
          <p:nvPr/>
        </p:nvSpPr>
        <p:spPr>
          <a:xfrm flipH="1">
            <a:off x="2438226" y="1470025"/>
            <a:ext cx="781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Declarative sentence               </a:t>
            </a:r>
            <a:r>
              <a:rPr lang="en-US" sz="1800" b="1" dirty="0">
                <a:latin typeface="Symbol" panose="05050102010706020507" pitchFamily="18" charset="2"/>
              </a:rPr>
              <a:t>Þ</a:t>
            </a:r>
            <a:r>
              <a:rPr lang="en-US" b="1" dirty="0"/>
              <a:t> </a:t>
            </a:r>
            <a:r>
              <a:rPr lang="en-US" dirty="0">
                <a:solidFill>
                  <a:srgbClr val="FFFF00"/>
                </a:solidFill>
              </a:rPr>
              <a:t>Clinical statement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Subject (single noun)                </a:t>
            </a:r>
            <a:r>
              <a:rPr lang="en-US" sz="1800" dirty="0">
                <a:latin typeface="Symbol" panose="05050102010706020507" pitchFamily="18" charset="2"/>
              </a:rPr>
              <a:t>Þ   </a:t>
            </a:r>
            <a:r>
              <a:rPr lang="en-US" sz="1800" dirty="0">
                <a:solidFill>
                  <a:srgbClr val="FF0000"/>
                </a:solidFill>
              </a:rPr>
              <a:t>Clinical entity</a:t>
            </a:r>
          </a:p>
          <a:p>
            <a:endParaRPr lang="en-US" sz="1800" dirty="0"/>
          </a:p>
          <a:p>
            <a:r>
              <a:rPr lang="en-US" dirty="0">
                <a:solidFill>
                  <a:srgbClr val="00B0F0"/>
                </a:solidFill>
              </a:rPr>
              <a:t>Verb   </a:t>
            </a:r>
            <a:r>
              <a:rPr lang="en-US" dirty="0"/>
              <a:t>                                         </a:t>
            </a:r>
            <a:r>
              <a:rPr lang="en-US" sz="1800" dirty="0">
                <a:latin typeface="Symbol" panose="05050102010706020507" pitchFamily="18" charset="2"/>
              </a:rPr>
              <a:t>Þ   </a:t>
            </a:r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Semantic Relation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Adjunct                                       </a:t>
            </a:r>
            <a:r>
              <a:rPr lang="en-US" sz="1800" dirty="0">
                <a:latin typeface="Symbol" panose="05050102010706020507" pitchFamily="18" charset="2"/>
              </a:rPr>
              <a:t>Þ   </a:t>
            </a:r>
            <a:r>
              <a:rPr lang="en-US" sz="1800" dirty="0">
                <a:solidFill>
                  <a:srgbClr val="00B050"/>
                </a:solidFill>
                <a:latin typeface="Century Gothic" panose="020B0502020202020204" pitchFamily="34" charset="0"/>
              </a:rPr>
              <a:t>Dataset</a:t>
            </a:r>
            <a:endParaRPr lang="en-US" sz="1800" dirty="0">
              <a:solidFill>
                <a:srgbClr val="00B050"/>
              </a:solidFill>
            </a:endParaRPr>
          </a:p>
          <a:p>
            <a:endParaRPr lang="en-US" sz="1800" dirty="0">
              <a:latin typeface="MS Shell Dlg 2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C8DFC-881E-4737-9700-3941E0036A99}"/>
              </a:ext>
            </a:extLst>
          </p:cNvPr>
          <p:cNvSpPr txBox="1"/>
          <p:nvPr/>
        </p:nvSpPr>
        <p:spPr>
          <a:xfrm>
            <a:off x="2290618" y="4405745"/>
            <a:ext cx="811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Clinical statement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+ </a:t>
            </a:r>
            <a:r>
              <a:rPr lang="en-US" dirty="0">
                <a:solidFill>
                  <a:srgbClr val="00B0F0"/>
                </a:solidFill>
              </a:rPr>
              <a:t>Semantic Relation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/>
              <a:t>There is a 1:1 relationship between {</a:t>
            </a:r>
            <a:r>
              <a:rPr lang="en-US" dirty="0">
                <a:solidFill>
                  <a:srgbClr val="FF0000"/>
                </a:solidFill>
              </a:rPr>
              <a:t>Clinical Entity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Semantic Relation</a:t>
            </a:r>
            <a:r>
              <a:rPr lang="en-US" dirty="0"/>
              <a:t>} </a:t>
            </a:r>
          </a:p>
          <a:p>
            <a:pPr algn="ctr"/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EB1BB-BA15-421E-9A5E-DBB03DC80F28}"/>
              </a:ext>
            </a:extLst>
          </p:cNvPr>
          <p:cNvSpPr txBox="1"/>
          <p:nvPr/>
        </p:nvSpPr>
        <p:spPr>
          <a:xfrm>
            <a:off x="234720" y="666861"/>
            <a:ext cx="3773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Fundamental Unit of SNICKR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F1B74-DBB2-4630-B601-B34618C1139D}"/>
              </a:ext>
            </a:extLst>
          </p:cNvPr>
          <p:cNvSpPr txBox="1"/>
          <p:nvPr/>
        </p:nvSpPr>
        <p:spPr>
          <a:xfrm>
            <a:off x="216073" y="101267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Clinical Statement</a:t>
            </a:r>
          </a:p>
        </p:txBody>
      </p:sp>
    </p:spTree>
    <p:extLst>
      <p:ext uri="{BB962C8B-B14F-4D97-AF65-F5344CB8AC3E}">
        <p14:creationId xmlns:p14="http://schemas.microsoft.com/office/powerpoint/2010/main" val="1785520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C30829E-3AC1-44AD-9B44-A966C6E6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8" y="4059385"/>
            <a:ext cx="3571875" cy="240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129CF6-7894-4B56-92A6-708233B37D48}"/>
              </a:ext>
            </a:extLst>
          </p:cNvPr>
          <p:cNvSpPr txBox="1"/>
          <p:nvPr/>
        </p:nvSpPr>
        <p:spPr>
          <a:xfrm flipH="1">
            <a:off x="2655569" y="391171"/>
            <a:ext cx="78124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Declarative sentence              </a:t>
            </a:r>
            <a:r>
              <a:rPr lang="en-US" sz="1800" b="1" dirty="0">
                <a:latin typeface="Symbol" panose="05050102010706020507" pitchFamily="18" charset="2"/>
              </a:rPr>
              <a:t>Þ</a:t>
            </a:r>
            <a:r>
              <a:rPr lang="en-US" b="1" dirty="0"/>
              <a:t> </a:t>
            </a:r>
            <a:r>
              <a:rPr lang="en-US" dirty="0">
                <a:solidFill>
                  <a:srgbClr val="FFFF00"/>
                </a:solidFill>
              </a:rPr>
              <a:t>Clinical statement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Subject (single noun)                </a:t>
            </a:r>
            <a:r>
              <a:rPr lang="en-US" sz="1800" dirty="0">
                <a:latin typeface="Symbol" panose="05050102010706020507" pitchFamily="18" charset="2"/>
              </a:rPr>
              <a:t>Þ   </a:t>
            </a:r>
            <a:r>
              <a:rPr lang="en-US" sz="1800" dirty="0">
                <a:solidFill>
                  <a:srgbClr val="FF0000"/>
                </a:solidFill>
              </a:rPr>
              <a:t>Clinical entity</a:t>
            </a:r>
          </a:p>
          <a:p>
            <a:endParaRPr lang="en-US" sz="1800" dirty="0"/>
          </a:p>
          <a:p>
            <a:r>
              <a:rPr lang="en-US" dirty="0">
                <a:solidFill>
                  <a:srgbClr val="00B0F0"/>
                </a:solidFill>
              </a:rPr>
              <a:t>Verb   </a:t>
            </a:r>
            <a:r>
              <a:rPr lang="en-US" dirty="0"/>
              <a:t>                                         </a:t>
            </a:r>
            <a:r>
              <a:rPr lang="en-US" sz="1800" dirty="0">
                <a:latin typeface="Symbol" panose="05050102010706020507" pitchFamily="18" charset="2"/>
              </a:rPr>
              <a:t>Þ   </a:t>
            </a:r>
            <a:r>
              <a:rPr lang="en-US" sz="1800" dirty="0">
                <a:solidFill>
                  <a:srgbClr val="00B0F0"/>
                </a:solidFill>
                <a:latin typeface="Century Gothic" panose="020B0502020202020204" pitchFamily="34" charset="0"/>
              </a:rPr>
              <a:t>Semantic Relation</a:t>
            </a: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Adjunct                                      </a:t>
            </a:r>
            <a:r>
              <a:rPr lang="en-US" sz="1800" dirty="0">
                <a:latin typeface="Symbol" panose="05050102010706020507" pitchFamily="18" charset="2"/>
              </a:rPr>
              <a:t>Þ   </a:t>
            </a:r>
            <a:r>
              <a:rPr lang="en-US" sz="1800" dirty="0">
                <a:solidFill>
                  <a:srgbClr val="00B050"/>
                </a:solidFill>
                <a:latin typeface="Century Gothic" panose="020B0502020202020204" pitchFamily="34" charset="0"/>
              </a:rPr>
              <a:t>Dataset</a:t>
            </a:r>
            <a:endParaRPr lang="en-US" sz="1800" dirty="0">
              <a:solidFill>
                <a:srgbClr val="00B050"/>
              </a:solidFill>
            </a:endParaRPr>
          </a:p>
          <a:p>
            <a:endParaRPr lang="en-US" sz="1800" dirty="0">
              <a:latin typeface="MS Shell Dlg 2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E8956-702D-4F89-AD53-865A29251693}"/>
              </a:ext>
            </a:extLst>
          </p:cNvPr>
          <p:cNvSpPr txBox="1"/>
          <p:nvPr/>
        </p:nvSpPr>
        <p:spPr>
          <a:xfrm>
            <a:off x="1671493" y="2699495"/>
            <a:ext cx="811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Clinical statement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+ </a:t>
            </a:r>
            <a:r>
              <a:rPr lang="en-US" dirty="0">
                <a:solidFill>
                  <a:srgbClr val="00B0F0"/>
                </a:solidFill>
              </a:rPr>
              <a:t>Semantic Relation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  <a:p>
            <a:pPr algn="ctr"/>
            <a:r>
              <a:rPr lang="en-US" dirty="0"/>
              <a:t>There is a 1:1 relationship between {</a:t>
            </a:r>
            <a:r>
              <a:rPr lang="en-US" dirty="0">
                <a:solidFill>
                  <a:srgbClr val="FF0000"/>
                </a:solidFill>
              </a:rPr>
              <a:t>Clinical Entity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Semantic Relation</a:t>
            </a:r>
            <a:r>
              <a:rPr lang="en-US" dirty="0"/>
              <a:t>} </a:t>
            </a:r>
          </a:p>
          <a:p>
            <a:pPr algn="ctr"/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48251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61B9-5BCD-49F5-9447-F7557084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71475"/>
            <a:ext cx="9905998" cy="828675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Clinical 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AECF-3681-4080-AD74-D21ED81A22C0}"/>
              </a:ext>
            </a:extLst>
          </p:cNvPr>
          <p:cNvSpPr txBox="1"/>
          <p:nvPr/>
        </p:nvSpPr>
        <p:spPr>
          <a:xfrm flipH="1">
            <a:off x="741044" y="1524000"/>
            <a:ext cx="9507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 unambiguous term describing a clinical concept, </a:t>
            </a:r>
            <a:r>
              <a:rPr lang="en-US" b="1" dirty="0" err="1"/>
              <a:t>e.g</a:t>
            </a:r>
            <a:r>
              <a:rPr lang="en-US" b="1" dirty="0"/>
              <a:t>,,</a:t>
            </a:r>
          </a:p>
          <a:p>
            <a:endParaRPr lang="en-US" dirty="0"/>
          </a:p>
          <a:p>
            <a:r>
              <a:rPr lang="en-US" dirty="0"/>
              <a:t>Anatomic structure</a:t>
            </a:r>
          </a:p>
          <a:p>
            <a:r>
              <a:rPr lang="en-US" dirty="0"/>
              <a:t>Physiologic process</a:t>
            </a:r>
          </a:p>
          <a:p>
            <a:r>
              <a:rPr lang="en-US" dirty="0"/>
              <a:t>Biochemical reaction</a:t>
            </a:r>
          </a:p>
          <a:p>
            <a:r>
              <a:rPr lang="en-US" dirty="0"/>
              <a:t>Disease</a:t>
            </a:r>
          </a:p>
          <a:p>
            <a:r>
              <a:rPr lang="en-US" dirty="0"/>
              <a:t>Symptom</a:t>
            </a:r>
          </a:p>
          <a:p>
            <a:r>
              <a:rPr lang="en-US" dirty="0"/>
              <a:t>Sign</a:t>
            </a:r>
          </a:p>
          <a:p>
            <a:r>
              <a:rPr lang="en-US" dirty="0"/>
              <a:t>Organism</a:t>
            </a:r>
          </a:p>
          <a:p>
            <a:r>
              <a:rPr lang="en-US" dirty="0"/>
              <a:t>Diagnostic intervention</a:t>
            </a:r>
          </a:p>
          <a:p>
            <a:r>
              <a:rPr lang="en-US" dirty="0"/>
              <a:t>Therapeutic intervention</a:t>
            </a:r>
          </a:p>
          <a:p>
            <a:r>
              <a:rPr lang="en-US" dirty="0"/>
              <a:t>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3244D-EF9B-4E29-B30C-0C25DDE72BA5}"/>
              </a:ext>
            </a:extLst>
          </p:cNvPr>
          <p:cNvSpPr txBox="1"/>
          <p:nvPr/>
        </p:nvSpPr>
        <p:spPr>
          <a:xfrm>
            <a:off x="1861993" y="5334000"/>
            <a:ext cx="811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Clinical statement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+ </a:t>
            </a:r>
            <a:r>
              <a:rPr lang="en-US" dirty="0">
                <a:solidFill>
                  <a:srgbClr val="00B0F0"/>
                </a:solidFill>
              </a:rPr>
              <a:t>Semantic Relation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53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61B9-5BCD-49F5-9447-F7557084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71475"/>
            <a:ext cx="9905998" cy="828675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Clinical 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AECF-3681-4080-AD74-D21ED81A22C0}"/>
              </a:ext>
            </a:extLst>
          </p:cNvPr>
          <p:cNvSpPr txBox="1"/>
          <p:nvPr/>
        </p:nvSpPr>
        <p:spPr>
          <a:xfrm flipH="1">
            <a:off x="655638" y="1015484"/>
            <a:ext cx="95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been done (the </a:t>
            </a:r>
            <a:r>
              <a:rPr lang="en-US" dirty="0" err="1"/>
              <a:t>MeSH</a:t>
            </a:r>
            <a:r>
              <a:rPr lang="en-US" dirty="0"/>
              <a:t> tree)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8BB63-A83D-44F9-85EA-5BFCA5D17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70" y="1384816"/>
            <a:ext cx="10129266" cy="525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6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61B9-5BCD-49F5-9447-F7557084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71475"/>
            <a:ext cx="9905998" cy="828675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Clinical 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AECF-3681-4080-AD74-D21ED81A22C0}"/>
              </a:ext>
            </a:extLst>
          </p:cNvPr>
          <p:cNvSpPr txBox="1"/>
          <p:nvPr/>
        </p:nvSpPr>
        <p:spPr>
          <a:xfrm flipH="1">
            <a:off x="655638" y="1015484"/>
            <a:ext cx="95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been done (the </a:t>
            </a:r>
            <a:r>
              <a:rPr lang="en-US" dirty="0" err="1"/>
              <a:t>MeSH</a:t>
            </a:r>
            <a:r>
              <a:rPr lang="en-US" dirty="0"/>
              <a:t> tree)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F0AE2-D8ED-4EB8-B25F-B116675E8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8" y="1512166"/>
            <a:ext cx="9870377" cy="51692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45BF16-A76A-4B1D-B0AE-E184B689A30F}"/>
              </a:ext>
            </a:extLst>
          </p:cNvPr>
          <p:cNvCxnSpPr/>
          <p:nvPr/>
        </p:nvCxnSpPr>
        <p:spPr>
          <a:xfrm flipH="1">
            <a:off x="4352925" y="5457825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D4BBB79-E24C-4CE6-BF2A-29963439AA98}"/>
              </a:ext>
            </a:extLst>
          </p:cNvPr>
          <p:cNvCxnSpPr/>
          <p:nvPr/>
        </p:nvCxnSpPr>
        <p:spPr>
          <a:xfrm flipH="1">
            <a:off x="4352925" y="5576888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709710-299C-4D6F-8EB2-103628AC1C72}"/>
              </a:ext>
            </a:extLst>
          </p:cNvPr>
          <p:cNvCxnSpPr/>
          <p:nvPr/>
        </p:nvCxnSpPr>
        <p:spPr>
          <a:xfrm flipH="1">
            <a:off x="5357812" y="5872162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F0B743-7048-4612-90FB-A89065A6FA85}"/>
              </a:ext>
            </a:extLst>
          </p:cNvPr>
          <p:cNvCxnSpPr/>
          <p:nvPr/>
        </p:nvCxnSpPr>
        <p:spPr>
          <a:xfrm flipH="1">
            <a:off x="5357812" y="5995987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347A6C-F9E1-4ABF-B31D-D66FA137B5F8}"/>
              </a:ext>
            </a:extLst>
          </p:cNvPr>
          <p:cNvCxnSpPr/>
          <p:nvPr/>
        </p:nvCxnSpPr>
        <p:spPr>
          <a:xfrm flipH="1">
            <a:off x="4519612" y="6391274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E4A3F9-F3B2-46C4-A55F-A4D800887125}"/>
              </a:ext>
            </a:extLst>
          </p:cNvPr>
          <p:cNvCxnSpPr/>
          <p:nvPr/>
        </p:nvCxnSpPr>
        <p:spPr>
          <a:xfrm flipH="1">
            <a:off x="4519612" y="6500812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D046C5-E0C6-4452-807A-A04B4B2B2A44}"/>
              </a:ext>
            </a:extLst>
          </p:cNvPr>
          <p:cNvCxnSpPr/>
          <p:nvPr/>
        </p:nvCxnSpPr>
        <p:spPr>
          <a:xfrm flipH="1">
            <a:off x="4519611" y="6610349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B71F9C-D617-4483-94D9-CF1D881A94B0}"/>
              </a:ext>
            </a:extLst>
          </p:cNvPr>
          <p:cNvCxnSpPr/>
          <p:nvPr/>
        </p:nvCxnSpPr>
        <p:spPr>
          <a:xfrm flipH="1">
            <a:off x="4999672" y="6100762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45C924-4ABC-4295-8CCB-2314B26A84B4}"/>
              </a:ext>
            </a:extLst>
          </p:cNvPr>
          <p:cNvCxnSpPr/>
          <p:nvPr/>
        </p:nvCxnSpPr>
        <p:spPr>
          <a:xfrm flipH="1">
            <a:off x="4999671" y="6210299"/>
            <a:ext cx="88582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6E57B8B-FEF0-46D1-883D-358EC4F4DB93}"/>
              </a:ext>
            </a:extLst>
          </p:cNvPr>
          <p:cNvSpPr txBox="1"/>
          <p:nvPr/>
        </p:nvSpPr>
        <p:spPr>
          <a:xfrm>
            <a:off x="6591300" y="5688210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Clinical Entities</a:t>
            </a:r>
          </a:p>
        </p:txBody>
      </p:sp>
    </p:spTree>
    <p:extLst>
      <p:ext uri="{BB962C8B-B14F-4D97-AF65-F5344CB8AC3E}">
        <p14:creationId xmlns:p14="http://schemas.microsoft.com/office/powerpoint/2010/main" val="3446403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61B9-5BCD-49F5-9447-F7557084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71475"/>
            <a:ext cx="9905998" cy="828675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Clinical 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AECF-3681-4080-AD74-D21ED81A22C0}"/>
              </a:ext>
            </a:extLst>
          </p:cNvPr>
          <p:cNvSpPr txBox="1"/>
          <p:nvPr/>
        </p:nvSpPr>
        <p:spPr>
          <a:xfrm flipH="1">
            <a:off x="655638" y="1015484"/>
            <a:ext cx="95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been done (UMLS Semantic Types)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ADCFB0-689E-4CB3-8545-AEB85273D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30" y="1527670"/>
            <a:ext cx="9937909" cy="511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7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61B9-5BCD-49F5-9447-F7557084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416480"/>
            <a:ext cx="9905998" cy="828675"/>
          </a:xfrm>
        </p:spPr>
        <p:txBody>
          <a:bodyPr/>
          <a:lstStyle/>
          <a:p>
            <a:r>
              <a:rPr lang="en-US" cap="none" dirty="0">
                <a:solidFill>
                  <a:srgbClr val="FF0000"/>
                </a:solidFill>
              </a:rPr>
              <a:t>Clinical 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AECF-3681-4080-AD74-D21ED81A22C0}"/>
              </a:ext>
            </a:extLst>
          </p:cNvPr>
          <p:cNvSpPr txBox="1"/>
          <p:nvPr/>
        </p:nvSpPr>
        <p:spPr>
          <a:xfrm flipH="1">
            <a:off x="655638" y="1015484"/>
            <a:ext cx="950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Already been done (UMLS Semantic Types)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D6037-DE40-4FF6-A0B1-E15D0A8BADAE}"/>
              </a:ext>
            </a:extLst>
          </p:cNvPr>
          <p:cNvSpPr txBox="1"/>
          <p:nvPr/>
        </p:nvSpPr>
        <p:spPr>
          <a:xfrm>
            <a:off x="1952625" y="1416011"/>
            <a:ext cx="8953500" cy="508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aapp|T116|Amino Acid, Peptide, or Protein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acab|T020|Acquired Abnormality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acty|T052|Activity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aggp|T100|Age Group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amas|T087|Amino Acid Sequence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amph|T011|Amphibian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anab|T190|Anatomical Abnormality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anim|T008|Animal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anst|T017|Anatomical Structure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antb|T195|Antibiotic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arch|T194|Archaeon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bacs|T123|Biologically Active Substance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bact|T007|Bacterium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bdsu|T031|Body Substance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bdsy|T022|Body System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bhvr|T053|Behavior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biof|T038|Biologic Function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bird|T012|Bird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74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F4AE-8A2C-45B0-B4B7-DB90C36E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08267"/>
            <a:ext cx="2491021" cy="724247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Premise #1: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B9DF-7616-4175-BB79-CD6AA5BB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4494" y="408267"/>
            <a:ext cx="7296063" cy="1029050"/>
          </a:xfrm>
        </p:spPr>
        <p:txBody>
          <a:bodyPr>
            <a:normAutofit/>
          </a:bodyPr>
          <a:lstStyle/>
          <a:p>
            <a:r>
              <a:rPr lang="en-US" sz="1800" cap="none" dirty="0"/>
              <a:t>Most nonquantitative clinical Knowledge can be represented in a data structure analogous to a declarative sentence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9374D2-9537-4213-9D18-861702DFBE89}"/>
              </a:ext>
            </a:extLst>
          </p:cNvPr>
          <p:cNvSpPr txBox="1">
            <a:spLocks/>
          </p:cNvSpPr>
          <p:nvPr/>
        </p:nvSpPr>
        <p:spPr>
          <a:xfrm>
            <a:off x="523875" y="1548959"/>
            <a:ext cx="2491021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cap="none" dirty="0"/>
              <a:t>Premise #2: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384C23-D71E-4892-AD08-83EB885EDD4A}"/>
              </a:ext>
            </a:extLst>
          </p:cNvPr>
          <p:cNvSpPr txBox="1">
            <a:spLocks/>
          </p:cNvSpPr>
          <p:nvPr/>
        </p:nvSpPr>
        <p:spPr>
          <a:xfrm>
            <a:off x="4194494" y="1548959"/>
            <a:ext cx="7296063" cy="102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/>
              <a:t>There are between 10</a:t>
            </a:r>
            <a:r>
              <a:rPr lang="en-US" sz="1800" cap="none" baseline="30000" dirty="0"/>
              <a:t>3</a:t>
            </a:r>
            <a:r>
              <a:rPr lang="en-US" sz="1800" cap="none" dirty="0"/>
              <a:t> and 10</a:t>
            </a:r>
            <a:r>
              <a:rPr lang="en-US" sz="1800" cap="none" baseline="30000" dirty="0"/>
              <a:t>4  </a:t>
            </a:r>
            <a:r>
              <a:rPr lang="en-US" sz="1800" cap="none" dirty="0">
                <a:solidFill>
                  <a:srgbClr val="FF0000"/>
                </a:solidFill>
              </a:rPr>
              <a:t>Clinical Entities </a:t>
            </a:r>
            <a:r>
              <a:rPr lang="en-US" sz="1800" cap="none" dirty="0"/>
              <a:t>relevant to clinical medicine.  Existing vocabularies can be used.</a:t>
            </a:r>
          </a:p>
        </p:txBody>
      </p:sp>
    </p:spTree>
    <p:extLst>
      <p:ext uri="{BB962C8B-B14F-4D97-AF65-F5344CB8AC3E}">
        <p14:creationId xmlns:p14="http://schemas.microsoft.com/office/powerpoint/2010/main" val="9583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95000"/>
                  </a:schemeClr>
                </a:solidFill>
              </a:rPr>
              <a:t>Prologue</a:t>
            </a:r>
            <a:br>
              <a:rPr lang="en-US" cap="none" dirty="0">
                <a:solidFill>
                  <a:srgbClr val="00B050"/>
                </a:solidFill>
              </a:rPr>
            </a:br>
            <a:endParaRPr lang="en-US" sz="2000" cap="none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381C6-2CAA-423A-AA71-F5709868CA7A}"/>
              </a:ext>
            </a:extLst>
          </p:cNvPr>
          <p:cNvSpPr txBox="1"/>
          <p:nvPr/>
        </p:nvSpPr>
        <p:spPr>
          <a:xfrm>
            <a:off x="1323975" y="1017032"/>
            <a:ext cx="774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 health information exists primarily for the benefit of administrators, third party payors, software vendors, their underlings, </a:t>
            </a:r>
            <a:r>
              <a:rPr lang="en-US" b="1" dirty="0" err="1"/>
              <a:t>henchpeople</a:t>
            </a:r>
            <a:r>
              <a:rPr lang="en-US" b="1" dirty="0"/>
              <a:t> and cronies</a:t>
            </a:r>
          </a:p>
        </p:txBody>
      </p:sp>
    </p:spTree>
    <p:extLst>
      <p:ext uri="{BB962C8B-B14F-4D97-AF65-F5344CB8AC3E}">
        <p14:creationId xmlns:p14="http://schemas.microsoft.com/office/powerpoint/2010/main" val="2927419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809625"/>
          </a:xfrm>
        </p:spPr>
        <p:txBody>
          <a:bodyPr/>
          <a:lstStyle/>
          <a:p>
            <a:r>
              <a:rPr lang="en-US" cap="none" dirty="0">
                <a:solidFill>
                  <a:srgbClr val="00B050"/>
                </a:solidFill>
              </a:rPr>
              <a:t>Dataset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953B4-8257-4230-9964-654FA2AF2173}"/>
              </a:ext>
            </a:extLst>
          </p:cNvPr>
          <p:cNvSpPr txBox="1"/>
          <p:nvPr/>
        </p:nvSpPr>
        <p:spPr>
          <a:xfrm flipH="1">
            <a:off x="1626868" y="1562100"/>
            <a:ext cx="101841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collection of one or more </a:t>
            </a:r>
            <a:r>
              <a:rPr lang="en-US" dirty="0">
                <a:solidFill>
                  <a:srgbClr val="FF0000"/>
                </a:solidFill>
              </a:rPr>
              <a:t>Clinical Entities </a:t>
            </a:r>
            <a:r>
              <a:rPr lang="en-US" dirty="0"/>
              <a:t>grouped in one of several defined structures: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</a:t>
            </a:r>
            <a:r>
              <a:rPr lang="en-US" dirty="0">
                <a:solidFill>
                  <a:srgbClr val="FF0000"/>
                </a:solidFill>
              </a:rPr>
              <a:t>clinical entity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Nested List, aka outline,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Table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F118B-59A1-4C87-A8F8-23334F994C40}"/>
              </a:ext>
            </a:extLst>
          </p:cNvPr>
          <p:cNvSpPr txBox="1"/>
          <p:nvPr/>
        </p:nvSpPr>
        <p:spPr>
          <a:xfrm>
            <a:off x="1861993" y="5334000"/>
            <a:ext cx="811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Clinical statement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+ </a:t>
            </a:r>
            <a:r>
              <a:rPr lang="en-US" dirty="0">
                <a:solidFill>
                  <a:srgbClr val="00B0F0"/>
                </a:solidFill>
              </a:rPr>
              <a:t>Semantic Relation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58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Dataset</a:t>
            </a:r>
            <a:br>
              <a:rPr lang="en-US" cap="none" dirty="0">
                <a:solidFill>
                  <a:srgbClr val="00B050"/>
                </a:solidFill>
              </a:rPr>
            </a:br>
            <a:r>
              <a:rPr lang="en-US" sz="2000" cap="none" dirty="0">
                <a:solidFill>
                  <a:srgbClr val="00B050"/>
                </a:solidFill>
              </a:rPr>
              <a:t>Single clinical entity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6DCD3-F0EB-45CD-B8D8-184E5DD2227C}"/>
              </a:ext>
            </a:extLst>
          </p:cNvPr>
          <p:cNvSpPr txBox="1"/>
          <p:nvPr/>
        </p:nvSpPr>
        <p:spPr>
          <a:xfrm>
            <a:off x="3026928" y="2395099"/>
            <a:ext cx="5619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Syphilis </a:t>
            </a:r>
            <a:r>
              <a:rPr lang="en-US" dirty="0">
                <a:solidFill>
                  <a:srgbClr val="00B0F0"/>
                </a:solidFill>
              </a:rPr>
              <a:t>is caused by </a:t>
            </a:r>
            <a:r>
              <a:rPr lang="en-US" dirty="0">
                <a:solidFill>
                  <a:srgbClr val="00B050"/>
                </a:solidFill>
              </a:rPr>
              <a:t>Treponema pallidum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Treponema pallidum </a:t>
            </a:r>
            <a:r>
              <a:rPr lang="en-US" dirty="0">
                <a:solidFill>
                  <a:srgbClr val="00B0F0"/>
                </a:solidFill>
              </a:rPr>
              <a:t>causes</a:t>
            </a:r>
            <a:r>
              <a:rPr lang="en-US" dirty="0">
                <a:solidFill>
                  <a:srgbClr val="00B050"/>
                </a:solidFill>
              </a:rPr>
              <a:t> syphilis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Syphilis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is a</a:t>
            </a:r>
            <a:r>
              <a:rPr lang="en-US" dirty="0">
                <a:solidFill>
                  <a:srgbClr val="00B050"/>
                </a:solidFill>
              </a:rPr>
              <a:t> bacterial infection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Bacterial infection </a:t>
            </a:r>
            <a:r>
              <a:rPr lang="en-US" dirty="0">
                <a:solidFill>
                  <a:srgbClr val="00B0F0"/>
                </a:solidFill>
              </a:rPr>
              <a:t>includes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syphilis</a:t>
            </a:r>
          </a:p>
        </p:txBody>
      </p:sp>
    </p:spTree>
    <p:extLst>
      <p:ext uri="{BB962C8B-B14F-4D97-AF65-F5344CB8AC3E}">
        <p14:creationId xmlns:p14="http://schemas.microsoft.com/office/powerpoint/2010/main" val="387022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Dataset</a:t>
            </a:r>
            <a:br>
              <a:rPr lang="en-US" cap="none" dirty="0">
                <a:solidFill>
                  <a:srgbClr val="00B050"/>
                </a:solidFill>
              </a:rPr>
            </a:br>
            <a:r>
              <a:rPr lang="en-US" sz="2000" cap="none" dirty="0">
                <a:solidFill>
                  <a:srgbClr val="00B050"/>
                </a:solidFill>
              </a:rPr>
              <a:t>Simple list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6DCD3-F0EB-45CD-B8D8-184E5DD2227C}"/>
              </a:ext>
            </a:extLst>
          </p:cNvPr>
          <p:cNvSpPr txBox="1"/>
          <p:nvPr/>
        </p:nvSpPr>
        <p:spPr>
          <a:xfrm>
            <a:off x="541629" y="1884656"/>
            <a:ext cx="561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Millenial</a:t>
            </a:r>
            <a:r>
              <a:rPr lang="en-US" dirty="0">
                <a:solidFill>
                  <a:srgbClr val="FF0000"/>
                </a:solidFill>
              </a:rPr>
              <a:t> grocery list </a:t>
            </a:r>
            <a:r>
              <a:rPr lang="en-US" dirty="0">
                <a:solidFill>
                  <a:srgbClr val="00B0F0"/>
                </a:solidFill>
              </a:rPr>
              <a:t>has the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D7194-06A9-4383-895B-5D7397D1631D}"/>
              </a:ext>
            </a:extLst>
          </p:cNvPr>
          <p:cNvSpPr txBox="1"/>
          <p:nvPr/>
        </p:nvSpPr>
        <p:spPr>
          <a:xfrm>
            <a:off x="1285587" y="2373548"/>
            <a:ext cx="3905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Sriracha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Kombucha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Quinoa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Fake meat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Avocado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Gluten-free anything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Salted caramel anything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trike="sngStrike" dirty="0"/>
              <a:t>Stuff that boomers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8DFD14-1301-46D3-B845-4A74DD54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1164" y="838200"/>
            <a:ext cx="36290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2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Dataset</a:t>
            </a:r>
            <a:br>
              <a:rPr lang="en-US" cap="none" dirty="0">
                <a:solidFill>
                  <a:srgbClr val="00B050"/>
                </a:solidFill>
              </a:rPr>
            </a:br>
            <a:r>
              <a:rPr lang="en-US" sz="2000" cap="none" dirty="0">
                <a:solidFill>
                  <a:srgbClr val="00B050"/>
                </a:solidFill>
              </a:rPr>
              <a:t>Nested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C34B4-2C0A-4A6F-BB28-74DCADD8B99E}"/>
              </a:ext>
            </a:extLst>
          </p:cNvPr>
          <p:cNvSpPr txBox="1"/>
          <p:nvPr/>
        </p:nvSpPr>
        <p:spPr>
          <a:xfrm flipH="1">
            <a:off x="3003087" y="492947"/>
            <a:ext cx="676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hierarchical list of arbitrary depth, like an outline. Also known as a tree data structure.  In </a:t>
            </a:r>
            <a:r>
              <a:rPr lang="en-US" dirty="0" err="1"/>
              <a:t>NerdSpeak</a:t>
            </a:r>
            <a:r>
              <a:rPr lang="en-US" dirty="0"/>
              <a:t>, an acyclic directed graph with a specified root node and unique pathways from root node to every leaf node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4B9A0D-5511-4CA7-A076-AA43B3615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8" y="1862373"/>
            <a:ext cx="108870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6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Dataset</a:t>
            </a:r>
            <a:br>
              <a:rPr lang="en-US" cap="none" dirty="0">
                <a:solidFill>
                  <a:srgbClr val="00B050"/>
                </a:solidFill>
              </a:rPr>
            </a:br>
            <a:r>
              <a:rPr lang="en-US" sz="2000" cap="none" dirty="0">
                <a:solidFill>
                  <a:srgbClr val="00B050"/>
                </a:solidFill>
              </a:rPr>
              <a:t>Nested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C34B4-2C0A-4A6F-BB28-74DCADD8B99E}"/>
              </a:ext>
            </a:extLst>
          </p:cNvPr>
          <p:cNvSpPr txBox="1"/>
          <p:nvPr/>
        </p:nvSpPr>
        <p:spPr>
          <a:xfrm flipH="1">
            <a:off x="3003087" y="492947"/>
            <a:ext cx="676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turn a tree on its side -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-from </a:t>
            </a:r>
            <a:r>
              <a:rPr lang="en-US" dirty="0" err="1"/>
              <a:t>MeSH</a:t>
            </a:r>
            <a:r>
              <a:rPr lang="en-US" dirty="0">
                <a:sym typeface="Wingdings" panose="05000000000000000000" pitchFamily="2" charset="2"/>
              </a:rPr>
              <a:t>: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E95F9-E887-4A6B-8DBD-035BBDC67A07}"/>
              </a:ext>
            </a:extLst>
          </p:cNvPr>
          <p:cNvSpPr txBox="1"/>
          <p:nvPr/>
        </p:nvSpPr>
        <p:spPr>
          <a:xfrm>
            <a:off x="2914650" y="2072164"/>
            <a:ext cx="6096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Ocular Motility Disorders [C11.590] 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Duane Retraction Syndrome [C11.590.224]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u="sng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Miller Fisher Syndrome [C11.590.312]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Nystagmus, Pathologic [C11.590.400] 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Nystagmus, Congenital [C11.590.400.300]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Oculomotor Nerve Diseases [C11.590.436] 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Adie Syndrome [C11.590.436.200]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Oculomotor Nerve Injuries [C11.590.436.600]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Ophthalmoplegia [C11.590.472] 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Ophthalmoplegia, Chronic Progressive External [C11.590.472.250] 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600200" lvl="3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Kearns-Sayre Syndrome [C11.590.472.250.500]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Ophthalmoplegic Migraine [C11.590.472.375]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Supranuclear Palsy, Progressive [C11.590.472.500]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Opsoclonus-Myoclonus Syndrome [C11.590.725]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Strabismus [C11.590.810] 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Esotropia [C11.590.810.400]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Exotropia [C11.590.810.440]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Tolosa</a:t>
            </a:r>
            <a:r>
              <a:rPr lang="en-US" sz="14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Helvetica Neue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-Hunt Syndrome [C11.590.905]</a:t>
            </a:r>
            <a:endParaRPr lang="en-US" sz="1400" b="0" i="0" dirty="0">
              <a:solidFill>
                <a:schemeClr val="tx1">
                  <a:lumMod val="95000"/>
                </a:schemeClr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81544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Dataset</a:t>
            </a:r>
            <a:br>
              <a:rPr lang="en-US" cap="none" dirty="0">
                <a:solidFill>
                  <a:srgbClr val="00B050"/>
                </a:solidFill>
              </a:rPr>
            </a:br>
            <a:r>
              <a:rPr lang="en-US" sz="2000" cap="none" dirty="0">
                <a:solidFill>
                  <a:srgbClr val="00B050"/>
                </a:solidFill>
              </a:rPr>
              <a:t>Nested List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F107CD5-B07E-4CB8-9880-E26B413D8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31" y="637413"/>
            <a:ext cx="8057388" cy="558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9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16417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Dataset</a:t>
            </a:r>
            <a:br>
              <a:rPr lang="en-US" cap="none" dirty="0">
                <a:solidFill>
                  <a:srgbClr val="00B050"/>
                </a:solidFill>
              </a:rPr>
            </a:br>
            <a:r>
              <a:rPr lang="en-US" sz="2000" cap="none" dirty="0">
                <a:solidFill>
                  <a:srgbClr val="00B050"/>
                </a:solidFill>
              </a:rPr>
              <a:t>Table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7DC32-765E-4AB1-AF74-856EEF31981E}"/>
              </a:ext>
            </a:extLst>
          </p:cNvPr>
          <p:cNvSpPr txBox="1"/>
          <p:nvPr/>
        </p:nvSpPr>
        <p:spPr>
          <a:xfrm>
            <a:off x="942110" y="1819564"/>
            <a:ext cx="9668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table is a 2-dimensional structure of information.  </a:t>
            </a:r>
          </a:p>
          <a:p>
            <a:endParaRPr lang="en-US" dirty="0"/>
          </a:p>
          <a:p>
            <a:r>
              <a:rPr lang="en-US" dirty="0"/>
              <a:t>The row and column headers for the table are </a:t>
            </a:r>
            <a:r>
              <a:rPr lang="en-US" dirty="0">
                <a:solidFill>
                  <a:srgbClr val="FF0000"/>
                </a:solidFill>
              </a:rPr>
              <a:t>Clinical Entities.</a:t>
            </a:r>
          </a:p>
          <a:p>
            <a:endParaRPr lang="en-US" dirty="0"/>
          </a:p>
          <a:p>
            <a:r>
              <a:rPr lang="en-US" dirty="0"/>
              <a:t>The cells at the intersection can contain:</a:t>
            </a:r>
          </a:p>
          <a:p>
            <a:endParaRPr lang="en-US" dirty="0"/>
          </a:p>
          <a:p>
            <a:r>
              <a:rPr lang="en-US" dirty="0"/>
              <a:t>      Linked information</a:t>
            </a:r>
          </a:p>
          <a:p>
            <a:r>
              <a:rPr lang="en-US" dirty="0"/>
              <a:t>             A single </a:t>
            </a:r>
            <a:r>
              <a:rPr lang="en-US" dirty="0">
                <a:solidFill>
                  <a:srgbClr val="FF0000"/>
                </a:solidFill>
              </a:rPr>
              <a:t>Clinical Entity</a:t>
            </a:r>
          </a:p>
          <a:p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dirty="0"/>
              <a:t>Unlinked information</a:t>
            </a:r>
          </a:p>
          <a:p>
            <a:r>
              <a:rPr lang="en-US" dirty="0"/>
              <a:t>             Quantitative information (number) </a:t>
            </a:r>
          </a:p>
          <a:p>
            <a:r>
              <a:rPr lang="en-US" dirty="0"/>
              <a:t>             Semiquantitative (e.g. 0+ to 4+ scale)</a:t>
            </a:r>
          </a:p>
          <a:p>
            <a:r>
              <a:rPr lang="en-US" dirty="0"/>
              <a:t>             Boolean (true/false) information</a:t>
            </a:r>
          </a:p>
          <a:p>
            <a:r>
              <a:rPr lang="en-US" dirty="0"/>
              <a:t>             Free (unstructured) text</a:t>
            </a:r>
          </a:p>
        </p:txBody>
      </p:sp>
    </p:spTree>
    <p:extLst>
      <p:ext uri="{BB962C8B-B14F-4D97-AF65-F5344CB8AC3E}">
        <p14:creationId xmlns:p14="http://schemas.microsoft.com/office/powerpoint/2010/main" val="2966287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50"/>
                </a:solidFill>
              </a:rPr>
              <a:t>Dataset</a:t>
            </a:r>
            <a:br>
              <a:rPr lang="en-US" cap="none" dirty="0">
                <a:solidFill>
                  <a:srgbClr val="00B050"/>
                </a:solidFill>
              </a:rPr>
            </a:br>
            <a:endParaRPr lang="en-US" sz="2000" cap="none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7DC32-765E-4AB1-AF74-856EEF31981E}"/>
              </a:ext>
            </a:extLst>
          </p:cNvPr>
          <p:cNvSpPr txBox="1"/>
          <p:nvPr/>
        </p:nvSpPr>
        <p:spPr>
          <a:xfrm>
            <a:off x="942110" y="1819564"/>
            <a:ext cx="9668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that cannot be easily represented by a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Algorithms, flow charts, etc. where </a:t>
            </a:r>
          </a:p>
          <a:p>
            <a:r>
              <a:rPr lang="en-US" dirty="0"/>
              <a:t>    A child node can have more than one parent node, or</a:t>
            </a:r>
          </a:p>
          <a:p>
            <a:r>
              <a:rPr lang="en-US" dirty="0"/>
              <a:t>    The graph has a cycle (a closed loop between nodes)</a:t>
            </a:r>
          </a:p>
          <a:p>
            <a:endParaRPr lang="en-US" dirty="0"/>
          </a:p>
          <a:p>
            <a:r>
              <a:rPr lang="en-US" dirty="0"/>
              <a:t>Equations</a:t>
            </a:r>
          </a:p>
          <a:p>
            <a:endParaRPr lang="en-US" dirty="0"/>
          </a:p>
          <a:p>
            <a:r>
              <a:rPr lang="en-US" dirty="0"/>
              <a:t>Graphic structures to display quantitative information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57759-5A3B-4EF3-A729-F8E7911A55B8}"/>
              </a:ext>
            </a:extLst>
          </p:cNvPr>
          <p:cNvSpPr txBox="1"/>
          <p:nvPr/>
        </p:nvSpPr>
        <p:spPr>
          <a:xfrm>
            <a:off x="617538" y="838200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189223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F0"/>
                </a:solidFill>
              </a:rPr>
              <a:t>Semantic Relation</a:t>
            </a:r>
            <a:br>
              <a:rPr lang="en-US" cap="none" dirty="0">
                <a:solidFill>
                  <a:srgbClr val="00B050"/>
                </a:solidFill>
              </a:rPr>
            </a:br>
            <a:endParaRPr lang="en-US" sz="2000" cap="none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0F1C5-8324-491F-A296-D30ACAF81136}"/>
              </a:ext>
            </a:extLst>
          </p:cNvPr>
          <p:cNvSpPr txBox="1"/>
          <p:nvPr/>
        </p:nvSpPr>
        <p:spPr>
          <a:xfrm>
            <a:off x="1481917" y="983218"/>
            <a:ext cx="817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term describing the relation between a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and a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E00AD-D363-4052-A172-8D5B5EFAE3BA}"/>
              </a:ext>
            </a:extLst>
          </p:cNvPr>
          <p:cNvSpPr txBox="1"/>
          <p:nvPr/>
        </p:nvSpPr>
        <p:spPr>
          <a:xfrm>
            <a:off x="1481917" y="5334000"/>
            <a:ext cx="8114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Clinical statement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+ </a:t>
            </a:r>
            <a:r>
              <a:rPr lang="en-US" dirty="0">
                <a:solidFill>
                  <a:srgbClr val="00B0F0"/>
                </a:solidFill>
              </a:rPr>
              <a:t>Semantic Relation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79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F0"/>
                </a:solidFill>
              </a:rPr>
              <a:t>Semantic Relation</a:t>
            </a:r>
            <a:br>
              <a:rPr lang="en-US" cap="none" dirty="0">
                <a:solidFill>
                  <a:srgbClr val="00B050"/>
                </a:solidFill>
              </a:rPr>
            </a:br>
            <a:endParaRPr lang="en-US" sz="2000" cap="none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0F1C5-8324-491F-A296-D30ACAF81136}"/>
              </a:ext>
            </a:extLst>
          </p:cNvPr>
          <p:cNvSpPr txBox="1"/>
          <p:nvPr/>
        </p:nvSpPr>
        <p:spPr>
          <a:xfrm>
            <a:off x="1570181" y="1167884"/>
            <a:ext cx="817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term describing the relation between a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and a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571D91-AD99-4F60-8A32-56BC99BA6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81" y="1971326"/>
            <a:ext cx="8891111" cy="4690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46C9EE-FAB8-4D01-8A7C-F3277C322987}"/>
              </a:ext>
            </a:extLst>
          </p:cNvPr>
          <p:cNvSpPr txBox="1"/>
          <p:nvPr/>
        </p:nvSpPr>
        <p:spPr>
          <a:xfrm>
            <a:off x="1570181" y="1509023"/>
            <a:ext cx="4352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been done, too.  From UMLS:</a:t>
            </a:r>
          </a:p>
        </p:txBody>
      </p:sp>
    </p:spTree>
    <p:extLst>
      <p:ext uri="{BB962C8B-B14F-4D97-AF65-F5344CB8AC3E}">
        <p14:creationId xmlns:p14="http://schemas.microsoft.com/office/powerpoint/2010/main" val="27030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95000"/>
                  </a:schemeClr>
                </a:solidFill>
              </a:rPr>
              <a:t>Prologue</a:t>
            </a:r>
            <a:br>
              <a:rPr lang="en-US" cap="none" dirty="0">
                <a:solidFill>
                  <a:srgbClr val="00B050"/>
                </a:solidFill>
              </a:rPr>
            </a:br>
            <a:endParaRPr lang="en-US" sz="2000" cap="none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381C6-2CAA-423A-AA71-F5709868CA7A}"/>
              </a:ext>
            </a:extLst>
          </p:cNvPr>
          <p:cNvSpPr txBox="1"/>
          <p:nvPr/>
        </p:nvSpPr>
        <p:spPr>
          <a:xfrm>
            <a:off x="1323975" y="1017032"/>
            <a:ext cx="774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 health information exists primarily for the benefit of administrators, third party payors, software vendors, their underlings, </a:t>
            </a:r>
            <a:r>
              <a:rPr lang="en-US" b="1" dirty="0" err="1"/>
              <a:t>henchpeople</a:t>
            </a:r>
            <a:r>
              <a:rPr lang="en-US" b="1" dirty="0"/>
              <a:t> and cronies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16E7F23-87EE-47DF-8983-802C3A59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8241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5F872EE0-4D53-4CC3-BC10-0D5424223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8" y="4124325"/>
            <a:ext cx="3899154" cy="22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e the source image">
            <a:extLst>
              <a:ext uri="{FF2B5EF4-FFF2-40B4-BE49-F238E27FC236}">
                <a16:creationId xmlns:a16="http://schemas.microsoft.com/office/drawing/2014/main" id="{742FE8CA-0E60-4975-89ED-4F92DB518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70" y="4082415"/>
            <a:ext cx="4279392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6B5D7-0135-4D89-AF70-79A4779609E1}"/>
              </a:ext>
            </a:extLst>
          </p:cNvPr>
          <p:cNvSpPr txBox="1"/>
          <p:nvPr/>
        </p:nvSpPr>
        <p:spPr>
          <a:xfrm flipH="1">
            <a:off x="2768551" y="3536513"/>
            <a:ext cx="957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IMHO, How they regard actual health providers:</a:t>
            </a:r>
          </a:p>
        </p:txBody>
      </p:sp>
    </p:spTree>
    <p:extLst>
      <p:ext uri="{BB962C8B-B14F-4D97-AF65-F5344CB8AC3E}">
        <p14:creationId xmlns:p14="http://schemas.microsoft.com/office/powerpoint/2010/main" val="3523507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rgbClr val="00B0F0"/>
                </a:solidFill>
              </a:rPr>
              <a:t>Semantic Relation</a:t>
            </a:r>
            <a:br>
              <a:rPr lang="en-US" cap="none" dirty="0">
                <a:solidFill>
                  <a:srgbClr val="00B050"/>
                </a:solidFill>
              </a:rPr>
            </a:br>
            <a:endParaRPr lang="en-US" sz="2000" cap="none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76643-81AD-46E1-B62C-04DA3A8E9868}"/>
              </a:ext>
            </a:extLst>
          </p:cNvPr>
          <p:cNvSpPr txBox="1"/>
          <p:nvPr/>
        </p:nvSpPr>
        <p:spPr>
          <a:xfrm>
            <a:off x="1782618" y="1524000"/>
            <a:ext cx="761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UMLS  Semantic Network Relationships schema is overly broad </a:t>
            </a:r>
          </a:p>
          <a:p>
            <a:r>
              <a:rPr lang="en-US" dirty="0"/>
              <a:t>with respect to clinical medicine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88853-FE48-4D14-B79F-6A4C71A13B94}"/>
              </a:ext>
            </a:extLst>
          </p:cNvPr>
          <p:cNvSpPr txBox="1"/>
          <p:nvPr/>
        </p:nvSpPr>
        <p:spPr>
          <a:xfrm>
            <a:off x="1782618" y="2276764"/>
            <a:ext cx="844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UMLS  Semantic Network Relationships schema is not granular enough</a:t>
            </a:r>
          </a:p>
          <a:p>
            <a:r>
              <a:rPr lang="en-US" dirty="0"/>
              <a:t>with regard to clinical relationships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6B2C0-B6E5-4FC7-BD29-2CCC66CC0364}"/>
              </a:ext>
            </a:extLst>
          </p:cNvPr>
          <p:cNvSpPr txBox="1"/>
          <p:nvPr/>
        </p:nvSpPr>
        <p:spPr>
          <a:xfrm>
            <a:off x="1782618" y="3105834"/>
            <a:ext cx="79624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UMLS  Semantic Network Relationships schema is not bidirectional</a:t>
            </a:r>
          </a:p>
          <a:p>
            <a:pPr algn="ctr"/>
            <a:r>
              <a:rPr lang="en-US" dirty="0"/>
              <a:t>We want:</a:t>
            </a:r>
          </a:p>
          <a:p>
            <a:endParaRPr lang="en-US" dirty="0"/>
          </a:p>
          <a:p>
            <a:pPr algn="ctr"/>
            <a:r>
              <a:rPr lang="en-US" dirty="0">
                <a:solidFill>
                  <a:srgbClr val="00B0F0"/>
                </a:solidFill>
              </a:rPr>
              <a:t>Is A Type Of    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     Includes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Causes     </a:t>
            </a:r>
            <a:r>
              <a:rPr lang="en-US" dirty="0">
                <a:solidFill>
                  <a:srgbClr val="00B0F0"/>
                </a:solidFill>
                <a:sym typeface="Wingdings" panose="05000000000000000000" pitchFamily="2" charset="2"/>
              </a:rPr>
              <a:t>     Is Caused By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FB2574-BBEC-4C51-ACC9-513172A99EF1}"/>
              </a:ext>
            </a:extLst>
          </p:cNvPr>
          <p:cNvSpPr txBox="1"/>
          <p:nvPr/>
        </p:nvSpPr>
        <p:spPr>
          <a:xfrm>
            <a:off x="1782618" y="4888269"/>
            <a:ext cx="790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00B0F0"/>
                </a:solidFill>
              </a:rPr>
              <a:t>Semantic Relation</a:t>
            </a:r>
            <a:r>
              <a:rPr lang="en-US" dirty="0"/>
              <a:t> vocabulary for clinical medicine is easy to build</a:t>
            </a:r>
          </a:p>
        </p:txBody>
      </p:sp>
    </p:spTree>
    <p:extLst>
      <p:ext uri="{BB962C8B-B14F-4D97-AF65-F5344CB8AC3E}">
        <p14:creationId xmlns:p14="http://schemas.microsoft.com/office/powerpoint/2010/main" val="830659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F4AE-8A2C-45B0-B4B7-DB90C36E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027100"/>
            <a:ext cx="2491021" cy="724247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Premise #1: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EB9DF-7616-4175-BB79-CD6AA5BBB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4492" y="874698"/>
            <a:ext cx="7296063" cy="1029050"/>
          </a:xfrm>
        </p:spPr>
        <p:txBody>
          <a:bodyPr>
            <a:normAutofit/>
          </a:bodyPr>
          <a:lstStyle/>
          <a:p>
            <a:r>
              <a:rPr lang="en-US" sz="1800" cap="none" dirty="0"/>
              <a:t>Most nonquantitative clinical Knowledge can be represented in a data structure analogous to a declarative sentence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9374D2-9537-4213-9D18-861702DFBE89}"/>
              </a:ext>
            </a:extLst>
          </p:cNvPr>
          <p:cNvSpPr txBox="1">
            <a:spLocks/>
          </p:cNvSpPr>
          <p:nvPr/>
        </p:nvSpPr>
        <p:spPr>
          <a:xfrm>
            <a:off x="523875" y="1969923"/>
            <a:ext cx="2491021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cap="none" dirty="0"/>
              <a:t>Premise #2: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384C23-D71E-4892-AD08-83EB885EDD4A}"/>
              </a:ext>
            </a:extLst>
          </p:cNvPr>
          <p:cNvSpPr txBox="1">
            <a:spLocks/>
          </p:cNvSpPr>
          <p:nvPr/>
        </p:nvSpPr>
        <p:spPr>
          <a:xfrm>
            <a:off x="4194493" y="1817521"/>
            <a:ext cx="7296063" cy="102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/>
              <a:t>There are between 10</a:t>
            </a:r>
            <a:r>
              <a:rPr lang="en-US" sz="1800" cap="none" baseline="30000" dirty="0"/>
              <a:t>3</a:t>
            </a:r>
            <a:r>
              <a:rPr lang="en-US" sz="1800" cap="none" dirty="0"/>
              <a:t> and 10</a:t>
            </a:r>
            <a:r>
              <a:rPr lang="en-US" sz="1800" cap="none" baseline="30000" dirty="0"/>
              <a:t>4  </a:t>
            </a:r>
            <a:r>
              <a:rPr lang="en-US" sz="1800" cap="none" dirty="0">
                <a:solidFill>
                  <a:srgbClr val="FF0000"/>
                </a:solidFill>
              </a:rPr>
              <a:t>Clinical Entities </a:t>
            </a:r>
            <a:r>
              <a:rPr lang="en-US" sz="1800" cap="none" dirty="0"/>
              <a:t>relevant to clinical medicine.  Existing vocabularies can be used.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A57498-16A3-4FA6-8D30-E7C2B06B14BF}"/>
              </a:ext>
            </a:extLst>
          </p:cNvPr>
          <p:cNvSpPr txBox="1">
            <a:spLocks/>
          </p:cNvSpPr>
          <p:nvPr/>
        </p:nvSpPr>
        <p:spPr>
          <a:xfrm>
            <a:off x="523875" y="2912746"/>
            <a:ext cx="2491021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cap="none" dirty="0"/>
              <a:t>Premise #3: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3CE8CF3-335B-4423-9C59-0B3E9ECCC152}"/>
              </a:ext>
            </a:extLst>
          </p:cNvPr>
          <p:cNvSpPr txBox="1">
            <a:spLocks/>
          </p:cNvSpPr>
          <p:nvPr/>
        </p:nvSpPr>
        <p:spPr>
          <a:xfrm>
            <a:off x="4194492" y="2760344"/>
            <a:ext cx="7296063" cy="102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/>
              <a:t>There are ~10</a:t>
            </a:r>
            <a:r>
              <a:rPr lang="en-US" sz="1800" cap="none" baseline="30000" dirty="0"/>
              <a:t>2</a:t>
            </a:r>
            <a:r>
              <a:rPr lang="en-US" sz="1800" cap="none" dirty="0"/>
              <a:t>  </a:t>
            </a:r>
            <a:r>
              <a:rPr lang="en-US" sz="1800" cap="none" dirty="0">
                <a:solidFill>
                  <a:srgbClr val="00B0F0"/>
                </a:solidFill>
              </a:rPr>
              <a:t>Semantic Relations </a:t>
            </a:r>
            <a:r>
              <a:rPr lang="en-US" sz="1800" cap="none" dirty="0"/>
              <a:t>relevant to clinical medicine.  A vocabulary is easy to create.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80E89C-5525-4750-B2B3-AD6F98FF141F}"/>
              </a:ext>
            </a:extLst>
          </p:cNvPr>
          <p:cNvSpPr txBox="1">
            <a:spLocks/>
          </p:cNvSpPr>
          <p:nvPr/>
        </p:nvSpPr>
        <p:spPr>
          <a:xfrm>
            <a:off x="523875" y="3855569"/>
            <a:ext cx="2491021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cap="none" dirty="0"/>
              <a:t>Conclusion: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744C627-43C0-43F9-B4B9-F149E5E2AB62}"/>
              </a:ext>
            </a:extLst>
          </p:cNvPr>
          <p:cNvSpPr txBox="1">
            <a:spLocks/>
          </p:cNvSpPr>
          <p:nvPr/>
        </p:nvSpPr>
        <p:spPr>
          <a:xfrm>
            <a:off x="4194492" y="3703167"/>
            <a:ext cx="7296063" cy="1029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none" dirty="0"/>
              <a:t>Most nonquantitative clinical Knowledge can be represented  by ≤10</a:t>
            </a:r>
            <a:r>
              <a:rPr lang="en-US" sz="1800" cap="none" baseline="30000" dirty="0"/>
              <a:t>6</a:t>
            </a:r>
            <a:r>
              <a:rPr lang="en-US" sz="1800" cap="none" dirty="0"/>
              <a:t>  </a:t>
            </a:r>
            <a:r>
              <a:rPr lang="en-US" sz="1800" cap="none" dirty="0">
                <a:solidFill>
                  <a:srgbClr val="FFFF00"/>
                </a:solidFill>
              </a:rPr>
              <a:t>Clinical Statements</a:t>
            </a:r>
          </a:p>
        </p:txBody>
      </p:sp>
    </p:spTree>
    <p:extLst>
      <p:ext uri="{BB962C8B-B14F-4D97-AF65-F5344CB8AC3E}">
        <p14:creationId xmlns:p14="http://schemas.microsoft.com/office/powerpoint/2010/main" val="912253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F52D-5DCB-4546-BE43-973F90BC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4" y="2828841"/>
            <a:ext cx="6491462" cy="1447800"/>
          </a:xfrm>
        </p:spPr>
        <p:txBody>
          <a:bodyPr/>
          <a:lstStyle/>
          <a:p>
            <a:pPr algn="ctr"/>
            <a:r>
              <a:rPr lang="en-US" dirty="0"/>
              <a:t>WHY BOTHER WITH ALL OF THIS?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ACC24E2-DAD4-42E9-9B09-4008880E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0" y="1426948"/>
            <a:ext cx="3379633" cy="4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124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F52D-5DCB-4546-BE43-973F90BC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036" y="609603"/>
            <a:ext cx="9905999" cy="1447800"/>
          </a:xfrm>
        </p:spPr>
        <p:txBody>
          <a:bodyPr/>
          <a:lstStyle/>
          <a:p>
            <a:pPr algn="ctr"/>
            <a:r>
              <a:rPr lang="en-US" dirty="0"/>
              <a:t>WHY BOTHER WITH ALL OF THIS?</a:t>
            </a:r>
          </a:p>
        </p:txBody>
      </p:sp>
      <p:pic>
        <p:nvPicPr>
          <p:cNvPr id="3" name="Picture 6" descr="Image by FlamingText.com">
            <a:extLst>
              <a:ext uri="{FF2B5EF4-FFF2-40B4-BE49-F238E27FC236}">
                <a16:creationId xmlns:a16="http://schemas.microsoft.com/office/drawing/2014/main" id="{78680618-2348-4305-96F3-0DCE86E2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649" y="2287734"/>
            <a:ext cx="3914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F9057-ADD7-493A-985D-C41D6B528E82}"/>
              </a:ext>
            </a:extLst>
          </p:cNvPr>
          <p:cNvSpPr txBox="1"/>
          <p:nvPr/>
        </p:nvSpPr>
        <p:spPr>
          <a:xfrm>
            <a:off x="2084323" y="3790084"/>
            <a:ext cx="763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 for navigation around the entire system quickly and intuitively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AAF191-7D15-4252-97D1-4427D5DF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63884"/>
            <a:ext cx="3638550" cy="1371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1B2249-D0C8-4F14-BF99-921EF76FF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25" y="2010644"/>
            <a:ext cx="3638550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2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05ACE-6312-44D5-BDFA-7A0F68992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5360"/>
            <a:ext cx="9905999" cy="847817"/>
          </a:xfrm>
        </p:spPr>
        <p:txBody>
          <a:bodyPr/>
          <a:lstStyle/>
          <a:p>
            <a:pPr algn="ctr"/>
            <a:r>
              <a:rPr lang="en-US" dirty="0" err="1"/>
              <a:t>ProtoType</a:t>
            </a:r>
            <a:r>
              <a:rPr lang="en-US" dirty="0"/>
              <a:t> Specifications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9960C-7CCA-47BB-9805-AC76A7C4072B}"/>
              </a:ext>
            </a:extLst>
          </p:cNvPr>
          <p:cNvSpPr txBox="1"/>
          <p:nvPr/>
        </p:nvSpPr>
        <p:spPr>
          <a:xfrm>
            <a:off x="1143000" y="1070329"/>
            <a:ext cx="992771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has its own .html digital file (~10</a:t>
            </a:r>
            <a:r>
              <a:rPr lang="en-US" baseline="30000" dirty="0"/>
              <a:t>4</a:t>
            </a:r>
            <a:r>
              <a:rPr lang="en-US" dirty="0"/>
              <a:t> files)</a:t>
            </a:r>
          </a:p>
          <a:p>
            <a:endParaRPr lang="en-US" dirty="0"/>
          </a:p>
          <a:p>
            <a:r>
              <a:rPr lang="en-US" dirty="0"/>
              <a:t>All the </a:t>
            </a:r>
            <a:r>
              <a:rPr lang="en-US" dirty="0">
                <a:solidFill>
                  <a:srgbClr val="FFFF00"/>
                </a:solidFill>
              </a:rPr>
              <a:t>Clinical Statements </a:t>
            </a:r>
            <a:r>
              <a:rPr lang="en-US" dirty="0"/>
              <a:t>for that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are in that file</a:t>
            </a:r>
          </a:p>
          <a:p>
            <a:endParaRPr lang="en-US" dirty="0"/>
          </a:p>
          <a:p>
            <a:r>
              <a:rPr lang="en-US" dirty="0"/>
              <a:t>There is a standard data format (</a:t>
            </a:r>
            <a:r>
              <a:rPr lang="en-US" dirty="0" err="1"/>
              <a:t>Javascript</a:t>
            </a:r>
            <a:r>
              <a:rPr lang="en-US" dirty="0"/>
              <a:t> Object) for each type of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</a:p>
          <a:p>
            <a:endParaRPr lang="en-US" dirty="0"/>
          </a:p>
          <a:p>
            <a:r>
              <a:rPr lang="en-US" dirty="0"/>
              <a:t>There is a template to allow nonprogrammers to create </a:t>
            </a:r>
            <a:r>
              <a:rPr lang="en-US" dirty="0">
                <a:solidFill>
                  <a:srgbClr val="00B050"/>
                </a:solidFill>
              </a:rPr>
              <a:t>Datasets</a:t>
            </a:r>
          </a:p>
          <a:p>
            <a:endParaRPr lang="en-US" dirty="0"/>
          </a:p>
          <a:p>
            <a:r>
              <a:rPr lang="en-US" dirty="0"/>
              <a:t>There is a standalone API (Application Programming Interface) to render the digital files</a:t>
            </a:r>
          </a:p>
          <a:p>
            <a:r>
              <a:rPr lang="en-US" dirty="0"/>
              <a:t>(no software on the page), also in </a:t>
            </a:r>
            <a:r>
              <a:rPr lang="en-US" dirty="0" err="1"/>
              <a:t>Javascript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MeSH</a:t>
            </a:r>
            <a:r>
              <a:rPr lang="en-US" dirty="0"/>
              <a:t> vocabulary will be used for </a:t>
            </a:r>
            <a:r>
              <a:rPr lang="en-US" dirty="0">
                <a:solidFill>
                  <a:srgbClr val="FF0000"/>
                </a:solidFill>
              </a:rPr>
              <a:t>Clinical Entities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Semantic Relations </a:t>
            </a:r>
            <a:r>
              <a:rPr lang="en-US" dirty="0"/>
              <a:t>will use the UMLS vocabulary as a framework, but will be</a:t>
            </a:r>
          </a:p>
          <a:p>
            <a:r>
              <a:rPr lang="en-US" dirty="0"/>
              <a:t>expanded, with bidirectionality</a:t>
            </a:r>
          </a:p>
          <a:p>
            <a:endParaRPr lang="en-US" dirty="0"/>
          </a:p>
          <a:p>
            <a:r>
              <a:rPr lang="en-US" dirty="0"/>
              <a:t>Each </a:t>
            </a:r>
            <a:r>
              <a:rPr lang="en-US" dirty="0">
                <a:solidFill>
                  <a:srgbClr val="00B050"/>
                </a:solidFill>
              </a:rPr>
              <a:t>Table</a:t>
            </a:r>
            <a:r>
              <a:rPr lang="en-US" dirty="0"/>
              <a:t> and </a:t>
            </a:r>
            <a:r>
              <a:rPr lang="en-US" dirty="0">
                <a:solidFill>
                  <a:srgbClr val="00B050"/>
                </a:solidFill>
              </a:rPr>
              <a:t>Nested List </a:t>
            </a:r>
            <a:r>
              <a:rPr lang="en-US" dirty="0"/>
              <a:t>will be derived from a single external data source;  </a:t>
            </a:r>
          </a:p>
          <a:p>
            <a:r>
              <a:rPr lang="en-US" dirty="0">
                <a:solidFill>
                  <a:srgbClr val="00B050"/>
                </a:solidFill>
              </a:rPr>
              <a:t>Simple Lists </a:t>
            </a:r>
            <a:r>
              <a:rPr lang="en-US" dirty="0"/>
              <a:t>will be compiled from multiple (mostly internal) data sources.</a:t>
            </a:r>
          </a:p>
          <a:p>
            <a:endParaRPr lang="en-US" dirty="0"/>
          </a:p>
          <a:p>
            <a:r>
              <a:rPr lang="en-US" dirty="0"/>
              <a:t>* The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files could be .xml and the API could be XSLT (fielder’s choice) *</a:t>
            </a:r>
          </a:p>
        </p:txBody>
      </p:sp>
    </p:spTree>
    <p:extLst>
      <p:ext uri="{BB962C8B-B14F-4D97-AF65-F5344CB8AC3E}">
        <p14:creationId xmlns:p14="http://schemas.microsoft.com/office/powerpoint/2010/main" val="3284652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49C9F1-A026-4048-9A36-C2759470AEB4}"/>
              </a:ext>
            </a:extLst>
          </p:cNvPr>
          <p:cNvSpPr txBox="1"/>
          <p:nvPr/>
        </p:nvSpPr>
        <p:spPr>
          <a:xfrm>
            <a:off x="203199" y="224726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source document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1B494-6DB9-4097-9921-041F41E6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31" y="828263"/>
            <a:ext cx="6120765" cy="58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49C9F1-A026-4048-9A36-C2759470AEB4}"/>
              </a:ext>
            </a:extLst>
          </p:cNvPr>
          <p:cNvSpPr txBox="1"/>
          <p:nvPr/>
        </p:nvSpPr>
        <p:spPr>
          <a:xfrm>
            <a:off x="203199" y="224726"/>
            <a:ext cx="597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Semantic relation </a:t>
            </a:r>
            <a:r>
              <a:rPr lang="en-US" dirty="0"/>
              <a:t>and </a:t>
            </a:r>
            <a:r>
              <a:rPr lang="en-US" dirty="0">
                <a:solidFill>
                  <a:srgbClr val="00B050"/>
                </a:solidFill>
              </a:rPr>
              <a:t>Dataset</a:t>
            </a:r>
            <a:r>
              <a:rPr lang="en-US" dirty="0"/>
              <a:t> as </a:t>
            </a:r>
            <a:r>
              <a:rPr lang="en-US" dirty="0" err="1"/>
              <a:t>Javascript</a:t>
            </a:r>
            <a:r>
              <a:rPr lang="en-US" dirty="0"/>
              <a:t> Object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619B8A-B54E-4075-BB01-4D1ADB83AF9E}"/>
              </a:ext>
            </a:extLst>
          </p:cNvPr>
          <p:cNvSpPr txBox="1"/>
          <p:nvPr/>
        </p:nvSpPr>
        <p:spPr>
          <a:xfrm>
            <a:off x="0" y="631631"/>
            <a:ext cx="114014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srcObj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['_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is_caused_by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'] = {</a:t>
            </a:r>
          </a:p>
          <a:p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reference : {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refText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Gines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P,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Krag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Abraides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J et al.  Liver Cirrhosis. Lancet 2021: 398(1359-76)',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refLink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: 'https:doi.org/10.1016/S0140-6736(21)01374-X',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datasetType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nestedList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dataset : {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'Viral hepatitis' : 					{'link' : 'D006525',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'Hepatitis B' : 					{'link' : 'D006509'},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'Hepatitis C' : 					{'link' : 'D006526'},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'Hepatitis D' : 					{'link' : 'D003609'},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'Liver Cirrhosis, Alcoholic' : 			{'link' : 'D008104'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'Metabolic and genetic' : 				{'link' 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nolink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'Non-alcoholic Fatty Liver Disease' :   		{'link' : 'D065626'},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'Hemochromatosis' :   				{'link' : 'D006432'},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'Wilson\'s Disease' :   				{'link' : 'D006527'},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'Alpha-1 antitrypsin deficiency' : 		{'link' : 'D019896'},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'Cystic fibrosis' : 				{'link' : 'D003550'},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'Lysosomal acid lipase deficiency' : 		{'link' : 'D015217'},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'Progressive familial intrahepatic cholestasis' : 	{'link' : 'D002780'},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'Tyrosinemia type I' : 				{'link' : 'D020176'},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'Glycogen storage disease type IV' : 		{'link' : 'D006011'},         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'Autoimmune' : 					{'link' : 'D001327',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'Autoimmune hepatitis' : 			{'link' : 'D019693'},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'Primary biliary cirrhosis' : 			{'link' : 'D008105'},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'Primary sclerosing cholangitis' : 		{'link' : 'D015209'},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'Biliary' : 						{'link' : 'D001660',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'Biliary atresia' : 				{'link' : 'D001656'},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'Biliary stricture' : 				{'link' 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nolink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'}, 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'Vascular' : 						{ 'link' 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nolink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'Budd-Chiari syndrome' : 			{ 'link' : 'D006502'},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Veno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-occlusive disease' :			{ 'link' : 'D006504'},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'Fontan-associated liver disease' :		{ 'link' : 'D018729'},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'Cardiac cirrhosis' :				{ 'link' : '</a:t>
            </a:r>
            <a:r>
              <a:rPr lang="en-US" sz="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nolink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'Drug-related' :					{'link' : '#',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'Methotrexate' :					{ 'link' : 'D008727'},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'Amiodarone' :					{ 'link' : 'D000638'},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'Vitamin A' :					{ 'link' : 'D0014801'},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},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   },    </a:t>
            </a:r>
          </a:p>
          <a:p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13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CD4FEB-7BA3-46D2-92E6-F458CC7B069A}"/>
              </a:ext>
            </a:extLst>
          </p:cNvPr>
          <p:cNvSpPr txBox="1"/>
          <p:nvPr/>
        </p:nvSpPr>
        <p:spPr>
          <a:xfrm>
            <a:off x="360218" y="243445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it looks like in person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196AD3-3BFC-41BF-9B06-F4040ABFF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612777"/>
            <a:ext cx="11539728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9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DE937D-344B-4001-B944-953DC32C0521}"/>
              </a:ext>
            </a:extLst>
          </p:cNvPr>
          <p:cNvSpPr txBox="1"/>
          <p:nvPr/>
        </p:nvSpPr>
        <p:spPr>
          <a:xfrm>
            <a:off x="64655" y="166254"/>
            <a:ext cx="481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Portion of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document in XML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531417-4201-42FC-87B6-20D45A7A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76" y="535586"/>
            <a:ext cx="9422606" cy="62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F361-9057-4457-AFBF-D0087894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03" y="157019"/>
            <a:ext cx="9905999" cy="766617"/>
          </a:xfrm>
        </p:spPr>
        <p:txBody>
          <a:bodyPr/>
          <a:lstStyle/>
          <a:p>
            <a:r>
              <a:rPr lang="en-US" cap="none" dirty="0"/>
              <a:t>Can it work?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AFB061-7D06-4EA1-BAB6-DFBAAA24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1166813"/>
            <a:ext cx="57054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31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287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95000"/>
                  </a:schemeClr>
                </a:solidFill>
              </a:rPr>
              <a:t>Prologue</a:t>
            </a:r>
            <a:br>
              <a:rPr lang="en-US" cap="none" dirty="0">
                <a:solidFill>
                  <a:srgbClr val="00B050"/>
                </a:solidFill>
              </a:rPr>
            </a:br>
            <a:endParaRPr lang="en-US" sz="2000" cap="none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6381C6-2CAA-423A-AA71-F5709868CA7A}"/>
              </a:ext>
            </a:extLst>
          </p:cNvPr>
          <p:cNvSpPr txBox="1"/>
          <p:nvPr/>
        </p:nvSpPr>
        <p:spPr>
          <a:xfrm>
            <a:off x="1323975" y="1017032"/>
            <a:ext cx="7743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Current health information exists primarily for the benefit of administrators, third party payors, software vendors, their underlings, </a:t>
            </a:r>
            <a:r>
              <a:rPr lang="en-US" b="1" dirty="0" err="1"/>
              <a:t>henchpeople</a:t>
            </a:r>
            <a:r>
              <a:rPr lang="en-US" b="1" dirty="0"/>
              <a:t> and cronies</a:t>
            </a:r>
          </a:p>
        </p:txBody>
      </p:sp>
      <p:pic>
        <p:nvPicPr>
          <p:cNvPr id="1026" name="Picture 2" descr=" COME WITH ME; IF YOU WANT TO LIVE | made w/ Imgflip meme maker">
            <a:extLst>
              <a:ext uri="{FF2B5EF4-FFF2-40B4-BE49-F238E27FC236}">
                <a16:creationId xmlns:a16="http://schemas.microsoft.com/office/drawing/2014/main" id="{C6A6F76D-5F88-4EDB-B7A3-6E95E7CB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88" y="2914650"/>
            <a:ext cx="5146929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388F3D-D396-4A04-99DA-030633E370CB}"/>
              </a:ext>
            </a:extLst>
          </p:cNvPr>
          <p:cNvSpPr txBox="1"/>
          <p:nvPr/>
        </p:nvSpPr>
        <p:spPr>
          <a:xfrm>
            <a:off x="4823028" y="2448878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…</a:t>
            </a:r>
          </a:p>
        </p:txBody>
      </p:sp>
    </p:spTree>
    <p:extLst>
      <p:ext uri="{BB962C8B-B14F-4D97-AF65-F5344CB8AC3E}">
        <p14:creationId xmlns:p14="http://schemas.microsoft.com/office/powerpoint/2010/main" val="371744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F361-9057-4457-AFBF-D0087894C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03" y="157019"/>
            <a:ext cx="9905999" cy="766617"/>
          </a:xfrm>
        </p:spPr>
        <p:txBody>
          <a:bodyPr/>
          <a:lstStyle/>
          <a:p>
            <a:r>
              <a:rPr lang="en-US" cap="none" dirty="0"/>
              <a:t>Can it work?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35E4F-6BD4-4402-BB29-143615258B65}"/>
              </a:ext>
            </a:extLst>
          </p:cNvPr>
          <p:cNvSpPr txBox="1"/>
          <p:nvPr/>
        </p:nvSpPr>
        <p:spPr>
          <a:xfrm>
            <a:off x="962140" y="1764145"/>
            <a:ext cx="107033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.html files are text files with UTF-8 encoding (nearly always 1 byte per character)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 typical </a:t>
            </a:r>
            <a:r>
              <a:rPr lang="en-US" dirty="0">
                <a:solidFill>
                  <a:srgbClr val="FF0000"/>
                </a:solidFill>
              </a:rPr>
              <a:t>Clinical Entity </a:t>
            </a:r>
            <a:r>
              <a:rPr lang="en-US" dirty="0"/>
              <a:t>file is between 10 and 100 kilobytes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Assuming 10</a:t>
            </a:r>
            <a:r>
              <a:rPr lang="en-US" baseline="30000" dirty="0"/>
              <a:t>4 </a:t>
            </a:r>
            <a:r>
              <a:rPr lang="en-US" dirty="0"/>
              <a:t> files, space required for the entire network is 100kb x 10</a:t>
            </a:r>
            <a:r>
              <a:rPr lang="en-US" baseline="30000" dirty="0"/>
              <a:t>4</a:t>
            </a:r>
            <a:r>
              <a:rPr lang="en-US" dirty="0"/>
              <a:t>  = 10</a:t>
            </a:r>
            <a:r>
              <a:rPr lang="en-US" baseline="30000" dirty="0"/>
              <a:t>9</a:t>
            </a:r>
            <a:r>
              <a:rPr lang="en-US" dirty="0"/>
              <a:t> bytes</a:t>
            </a:r>
          </a:p>
          <a:p>
            <a:pPr algn="ctr"/>
            <a:endParaRPr lang="en-US" dirty="0"/>
          </a:p>
          <a:p>
            <a:pPr algn="ctr"/>
            <a:endParaRPr lang="en-US" baseline="30000" dirty="0"/>
          </a:p>
          <a:p>
            <a:pPr algn="ctr"/>
            <a:r>
              <a:rPr lang="en-US" dirty="0"/>
              <a:t>10</a:t>
            </a:r>
            <a:r>
              <a:rPr lang="en-US" baseline="30000" dirty="0"/>
              <a:t>9</a:t>
            </a:r>
            <a:r>
              <a:rPr lang="en-US" dirty="0"/>
              <a:t> bytes = 1 GB</a:t>
            </a:r>
          </a:p>
        </p:txBody>
      </p:sp>
    </p:spTree>
    <p:extLst>
      <p:ext uri="{BB962C8B-B14F-4D97-AF65-F5344CB8AC3E}">
        <p14:creationId xmlns:p14="http://schemas.microsoft.com/office/powerpoint/2010/main" val="3494641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528288-A8EE-47D0-8FCF-A0157B8A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34" y="1057875"/>
            <a:ext cx="7530084" cy="45125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900632-B90A-4FD1-ACC6-A5504FBF6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03" y="157019"/>
            <a:ext cx="9905999" cy="766617"/>
          </a:xfrm>
        </p:spPr>
        <p:txBody>
          <a:bodyPr/>
          <a:lstStyle/>
          <a:p>
            <a:r>
              <a:rPr lang="en-US" cap="none" dirty="0"/>
              <a:t>Can it work?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6C20C-D772-4445-8E2D-F9615C6EA892}"/>
              </a:ext>
            </a:extLst>
          </p:cNvPr>
          <p:cNvSpPr txBox="1"/>
          <p:nvPr/>
        </p:nvSpPr>
        <p:spPr>
          <a:xfrm>
            <a:off x="4442691" y="688295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Yeah, I think so!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50F70-A44D-4822-A787-4059D1F5FF5D}"/>
              </a:ext>
            </a:extLst>
          </p:cNvPr>
          <p:cNvSpPr txBox="1"/>
          <p:nvPr/>
        </p:nvSpPr>
        <p:spPr>
          <a:xfrm>
            <a:off x="2382982" y="5704678"/>
            <a:ext cx="6808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limitation will be server traffic capacity, not data space</a:t>
            </a:r>
          </a:p>
        </p:txBody>
      </p:sp>
    </p:spTree>
    <p:extLst>
      <p:ext uri="{BB962C8B-B14F-4D97-AF65-F5344CB8AC3E}">
        <p14:creationId xmlns:p14="http://schemas.microsoft.com/office/powerpoint/2010/main" val="339350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C03BE-022E-4FF3-9712-A2CB1ACD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8" y="323850"/>
            <a:ext cx="9905998" cy="1006186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>
                    <a:lumMod val="95000"/>
                  </a:schemeClr>
                </a:solidFill>
              </a:rPr>
              <a:t>Introduction</a:t>
            </a:r>
            <a:br>
              <a:rPr lang="en-US" cap="none" dirty="0">
                <a:solidFill>
                  <a:srgbClr val="00B050"/>
                </a:solidFill>
              </a:rPr>
            </a:br>
            <a:endParaRPr lang="en-US" sz="2000" cap="none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D8C56-A925-47F6-94A2-324A6EF3F641}"/>
              </a:ext>
            </a:extLst>
          </p:cNvPr>
          <p:cNvSpPr txBox="1"/>
          <p:nvPr/>
        </p:nvSpPr>
        <p:spPr>
          <a:xfrm>
            <a:off x="617538" y="826943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information vs. clinical 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EBDC6B-45EA-4E5C-8832-94B9FBCC72F7}"/>
              </a:ext>
            </a:extLst>
          </p:cNvPr>
          <p:cNvSpPr txBox="1"/>
          <p:nvPr/>
        </p:nvSpPr>
        <p:spPr>
          <a:xfrm>
            <a:off x="1958109" y="2096655"/>
            <a:ext cx="240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Information: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A92F3-59E6-4AE5-912A-5A4BB6608500}"/>
              </a:ext>
            </a:extLst>
          </p:cNvPr>
          <p:cNvSpPr txBox="1"/>
          <p:nvPr/>
        </p:nvSpPr>
        <p:spPr>
          <a:xfrm>
            <a:off x="5375563" y="2096655"/>
            <a:ext cx="337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Patient-specific clinical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C90A83-0B64-4AEB-9668-761490E001DD}"/>
              </a:ext>
            </a:extLst>
          </p:cNvPr>
          <p:cNvSpPr txBox="1"/>
          <p:nvPr/>
        </p:nvSpPr>
        <p:spPr>
          <a:xfrm>
            <a:off x="1958109" y="3059668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Clinical knowledge: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D63676-25B1-49CE-8DB6-258D0A4823CE}"/>
              </a:ext>
            </a:extLst>
          </p:cNvPr>
          <p:cNvSpPr txBox="1"/>
          <p:nvPr/>
        </p:nvSpPr>
        <p:spPr>
          <a:xfrm>
            <a:off x="5375563" y="3059668"/>
            <a:ext cx="5562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External information used by providers </a:t>
            </a:r>
          </a:p>
          <a:p>
            <a:r>
              <a:rPr lang="en-US" dirty="0"/>
              <a:t>to process clinical information for management </a:t>
            </a:r>
          </a:p>
          <a:p>
            <a:r>
              <a:rPr lang="en-US" dirty="0"/>
              <a:t>of a distinctive situation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D26CA-67E8-44B3-AFCF-0F88F4FAEE25}"/>
              </a:ext>
            </a:extLst>
          </p:cNvPr>
          <p:cNvSpPr txBox="1"/>
          <p:nvPr/>
        </p:nvSpPr>
        <p:spPr>
          <a:xfrm>
            <a:off x="5474958" y="4576679"/>
            <a:ext cx="4783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Sources of clinical knowledge: textbooks,</a:t>
            </a:r>
          </a:p>
          <a:p>
            <a:r>
              <a:rPr lang="en-US" dirty="0"/>
              <a:t>journals, mnemonics, web pages, etc.</a:t>
            </a:r>
          </a:p>
        </p:txBody>
      </p:sp>
    </p:spTree>
    <p:extLst>
      <p:ext uri="{BB962C8B-B14F-4D97-AF65-F5344CB8AC3E}">
        <p14:creationId xmlns:p14="http://schemas.microsoft.com/office/powerpoint/2010/main" val="422903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CF9A8287-E7AC-457A-B309-0DC00981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05" y="888557"/>
            <a:ext cx="7314057" cy="547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0A7DDE-B3A2-497C-9B62-5D03276A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28" y="140562"/>
            <a:ext cx="5658882" cy="938225"/>
          </a:xfrm>
        </p:spPr>
        <p:txBody>
          <a:bodyPr/>
          <a:lstStyle/>
          <a:p>
            <a:r>
              <a:rPr lang="en-US" cap="none" dirty="0"/>
              <a:t>English grammar review</a:t>
            </a:r>
          </a:p>
        </p:txBody>
      </p:sp>
    </p:spTree>
    <p:extLst>
      <p:ext uri="{BB962C8B-B14F-4D97-AF65-F5344CB8AC3E}">
        <p14:creationId xmlns:p14="http://schemas.microsoft.com/office/powerpoint/2010/main" val="110557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BE9C-F0E4-455F-9AC4-0134EFE9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28" y="140562"/>
            <a:ext cx="5658882" cy="938225"/>
          </a:xfrm>
        </p:spPr>
        <p:txBody>
          <a:bodyPr/>
          <a:lstStyle/>
          <a:p>
            <a:r>
              <a:rPr lang="en-US" cap="none" dirty="0"/>
              <a:t>English grammar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BD377-E940-43A6-A9F9-E0BEB19277EF}"/>
              </a:ext>
            </a:extLst>
          </p:cNvPr>
          <p:cNvSpPr txBox="1"/>
          <p:nvPr/>
        </p:nvSpPr>
        <p:spPr>
          <a:xfrm>
            <a:off x="179128" y="894121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types of English sentences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1ABCD-BF9C-4CC9-AA76-C3FFCD42597B}"/>
              </a:ext>
            </a:extLst>
          </p:cNvPr>
          <p:cNvSpPr txBox="1"/>
          <p:nvPr/>
        </p:nvSpPr>
        <p:spPr>
          <a:xfrm>
            <a:off x="1313874" y="1440874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Interrogatory: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555DE-4054-4082-B9C4-96E1DC8F7BBD}"/>
              </a:ext>
            </a:extLst>
          </p:cNvPr>
          <p:cNvSpPr txBox="1"/>
          <p:nvPr/>
        </p:nvSpPr>
        <p:spPr>
          <a:xfrm>
            <a:off x="3786909" y="1440874"/>
            <a:ext cx="4732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“Do you feel lucky, punk?   Well, do </a:t>
            </a:r>
            <a:r>
              <a:rPr lang="en-US" i="1" dirty="0" err="1"/>
              <a:t>ya</a:t>
            </a:r>
            <a:r>
              <a:rPr lang="en-US" i="1" dirty="0"/>
              <a:t>?”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81B5C-00E8-4B86-8ECA-2003348D5E5E}"/>
              </a:ext>
            </a:extLst>
          </p:cNvPr>
          <p:cNvSpPr txBox="1"/>
          <p:nvPr/>
        </p:nvSpPr>
        <p:spPr>
          <a:xfrm>
            <a:off x="1313874" y="1950746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Imperative: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8DD144-D559-42F9-A8BF-F4883967A9DB}"/>
              </a:ext>
            </a:extLst>
          </p:cNvPr>
          <p:cNvSpPr txBox="1"/>
          <p:nvPr/>
        </p:nvSpPr>
        <p:spPr>
          <a:xfrm>
            <a:off x="3786909" y="1950746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“Use the Force, Luke.”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BCB697-C8FB-4857-A417-F7F471491370}"/>
              </a:ext>
            </a:extLst>
          </p:cNvPr>
          <p:cNvSpPr txBox="1"/>
          <p:nvPr/>
        </p:nvSpPr>
        <p:spPr>
          <a:xfrm>
            <a:off x="1313874" y="2472606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Exclamatory: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CA99D-9E81-4AB6-8AD7-7EC8FB9C3013}"/>
              </a:ext>
            </a:extLst>
          </p:cNvPr>
          <p:cNvSpPr txBox="1"/>
          <p:nvPr/>
        </p:nvSpPr>
        <p:spPr>
          <a:xfrm>
            <a:off x="3786909" y="2472606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“This! Is! Sparta!”</a:t>
            </a:r>
          </a:p>
        </p:txBody>
      </p: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A3CED980-AEA9-4289-B815-41FEDE146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887" y="4202620"/>
            <a:ext cx="4219385" cy="237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995E4AEE-1BFF-47CC-BDF9-17B48480A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8" y="4199382"/>
            <a:ext cx="4222750" cy="23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45828040-D15C-4D52-ADB7-614E800F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20" y="4199382"/>
            <a:ext cx="4243959" cy="23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5DA411-5D86-4DFE-BD77-C1831A22A7CC}"/>
              </a:ext>
            </a:extLst>
          </p:cNvPr>
          <p:cNvSpPr txBox="1"/>
          <p:nvPr/>
        </p:nvSpPr>
        <p:spPr>
          <a:xfrm>
            <a:off x="1313874" y="2996036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Declarative</a:t>
            </a:r>
          </a:p>
        </p:txBody>
      </p:sp>
    </p:spTree>
    <p:extLst>
      <p:ext uri="{BB962C8B-B14F-4D97-AF65-F5344CB8AC3E}">
        <p14:creationId xmlns:p14="http://schemas.microsoft.com/office/powerpoint/2010/main" val="179453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BBE9C-F0E4-455F-9AC4-0134EFE9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28" y="140562"/>
            <a:ext cx="5658882" cy="938225"/>
          </a:xfrm>
        </p:spPr>
        <p:txBody>
          <a:bodyPr/>
          <a:lstStyle/>
          <a:p>
            <a:r>
              <a:rPr lang="en-US" cap="none" dirty="0"/>
              <a:t>English grammar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BD377-E940-43A6-A9F9-E0BEB19277EF}"/>
              </a:ext>
            </a:extLst>
          </p:cNvPr>
          <p:cNvSpPr txBox="1"/>
          <p:nvPr/>
        </p:nvSpPr>
        <p:spPr>
          <a:xfrm>
            <a:off x="179128" y="894121"/>
            <a:ext cx="4459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of English declarative sentences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912CA-374F-4334-A093-9670935FE03F}"/>
              </a:ext>
            </a:extLst>
          </p:cNvPr>
          <p:cNvSpPr txBox="1"/>
          <p:nvPr/>
        </p:nvSpPr>
        <p:spPr>
          <a:xfrm>
            <a:off x="157020" y="2274481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+ </a:t>
            </a:r>
            <a:r>
              <a:rPr lang="en-US" dirty="0">
                <a:solidFill>
                  <a:srgbClr val="00B0F0"/>
                </a:solidFill>
              </a:rPr>
              <a:t>intransitive verb </a:t>
            </a:r>
            <a:r>
              <a:rPr lang="en-US" dirty="0"/>
              <a:t>+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C4636-FBB3-4FC7-AEF4-E62A212B6C66}"/>
              </a:ext>
            </a:extLst>
          </p:cNvPr>
          <p:cNvSpPr txBox="1"/>
          <p:nvPr/>
        </p:nvSpPr>
        <p:spPr>
          <a:xfrm>
            <a:off x="157020" y="3042537"/>
            <a:ext cx="546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+ </a:t>
            </a:r>
            <a:r>
              <a:rPr lang="en-US" dirty="0">
                <a:solidFill>
                  <a:srgbClr val="00B0F0"/>
                </a:solidFill>
              </a:rPr>
              <a:t>linking verb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adjectival complement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26B27-9349-4CCD-AE14-DFE11986101C}"/>
              </a:ext>
            </a:extLst>
          </p:cNvPr>
          <p:cNvSpPr txBox="1"/>
          <p:nvPr/>
        </p:nvSpPr>
        <p:spPr>
          <a:xfrm>
            <a:off x="157020" y="3810593"/>
            <a:ext cx="515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+ </a:t>
            </a:r>
            <a:r>
              <a:rPr lang="en-US" dirty="0">
                <a:solidFill>
                  <a:srgbClr val="00B0F0"/>
                </a:solidFill>
              </a:rPr>
              <a:t>linking verb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subject complement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D53222-D4D9-482E-AC93-FA325DB0C493}"/>
              </a:ext>
            </a:extLst>
          </p:cNvPr>
          <p:cNvSpPr txBox="1"/>
          <p:nvPr/>
        </p:nvSpPr>
        <p:spPr>
          <a:xfrm>
            <a:off x="157020" y="4578649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+ </a:t>
            </a:r>
            <a:r>
              <a:rPr lang="en-US" dirty="0">
                <a:solidFill>
                  <a:srgbClr val="00B0F0"/>
                </a:solidFill>
              </a:rPr>
              <a:t>transitive verb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direct object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CB215B-CCFF-4BBA-B401-5551B7FB74E6}"/>
              </a:ext>
            </a:extLst>
          </p:cNvPr>
          <p:cNvSpPr txBox="1"/>
          <p:nvPr/>
        </p:nvSpPr>
        <p:spPr>
          <a:xfrm>
            <a:off x="157020" y="5346705"/>
            <a:ext cx="667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+ </a:t>
            </a:r>
            <a:r>
              <a:rPr lang="en-US" dirty="0">
                <a:solidFill>
                  <a:srgbClr val="00B0F0"/>
                </a:solidFill>
              </a:rPr>
              <a:t>ditransitive verb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indirect object + direct object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6B2D04-71F3-462A-9F86-D13716723731}"/>
              </a:ext>
            </a:extLst>
          </p:cNvPr>
          <p:cNvSpPr txBox="1"/>
          <p:nvPr/>
        </p:nvSpPr>
        <p:spPr>
          <a:xfrm>
            <a:off x="157020" y="6114763"/>
            <a:ext cx="806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+ </a:t>
            </a:r>
            <a:r>
              <a:rPr lang="en-US" dirty="0">
                <a:solidFill>
                  <a:srgbClr val="00B0F0"/>
                </a:solidFill>
              </a:rPr>
              <a:t>complex-transitive verb </a:t>
            </a:r>
            <a:r>
              <a:rPr lang="en-US" dirty="0"/>
              <a:t>+ </a:t>
            </a:r>
            <a:r>
              <a:rPr lang="en-US" dirty="0">
                <a:solidFill>
                  <a:srgbClr val="00B050"/>
                </a:solidFill>
              </a:rPr>
              <a:t>direct object + object complement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AFF4C-64C9-4A4F-91BD-BB8AF1B38C1A}"/>
              </a:ext>
            </a:extLst>
          </p:cNvPr>
          <p:cNvSpPr txBox="1"/>
          <p:nvPr/>
        </p:nvSpPr>
        <p:spPr>
          <a:xfrm>
            <a:off x="10184124" y="2420214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am sleeping.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84FBB7-ECB6-4E1E-BAF8-E6875CCB4069}"/>
              </a:ext>
            </a:extLst>
          </p:cNvPr>
          <p:cNvSpPr txBox="1"/>
          <p:nvPr/>
        </p:nvSpPr>
        <p:spPr>
          <a:xfrm>
            <a:off x="6828238" y="3060533"/>
            <a:ext cx="5179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presentation seems boring and pointless.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4CDAD-FA72-49D6-BABA-3B942B0EB912}"/>
              </a:ext>
            </a:extLst>
          </p:cNvPr>
          <p:cNvSpPr txBox="1"/>
          <p:nvPr/>
        </p:nvSpPr>
        <p:spPr>
          <a:xfrm>
            <a:off x="7789976" y="3821241"/>
            <a:ext cx="415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am the Walrus. (goo-goo-ga-</a:t>
            </a:r>
            <a:r>
              <a:rPr lang="en-US" dirty="0" err="1"/>
              <a:t>joob</a:t>
            </a:r>
            <a:r>
              <a:rPr lang="en-US" dirty="0"/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9C9A43-0606-4349-9D6B-076B1A9DC446}"/>
              </a:ext>
            </a:extLst>
          </p:cNvPr>
          <p:cNvSpPr txBox="1"/>
          <p:nvPr/>
        </p:nvSpPr>
        <p:spPr>
          <a:xfrm>
            <a:off x="9723801" y="150642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157E3-B995-4A25-BCE4-B3F456A1015E}"/>
              </a:ext>
            </a:extLst>
          </p:cNvPr>
          <p:cNvSpPr txBox="1"/>
          <p:nvPr/>
        </p:nvSpPr>
        <p:spPr>
          <a:xfrm>
            <a:off x="157020" y="1506424"/>
            <a:ext cx="33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Subject</a:t>
            </a:r>
            <a:r>
              <a:rPr lang="en-US" dirty="0"/>
              <a:t> + </a:t>
            </a:r>
            <a:r>
              <a:rPr lang="en-US" dirty="0">
                <a:solidFill>
                  <a:srgbClr val="FFFF00"/>
                </a:solidFill>
              </a:rPr>
              <a:t>[</a:t>
            </a:r>
            <a:r>
              <a:rPr lang="en-US" dirty="0">
                <a:solidFill>
                  <a:srgbClr val="00B0F0"/>
                </a:solidFill>
              </a:rPr>
              <a:t>verb </a:t>
            </a:r>
            <a:r>
              <a:rPr lang="en-US" dirty="0"/>
              <a:t>+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adjunct(s)</a:t>
            </a:r>
            <a:r>
              <a:rPr lang="en-US" dirty="0">
                <a:solidFill>
                  <a:srgbClr val="FFFF00"/>
                </a:solidFill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9291E-7B07-47D0-9FBE-876CA79EA6CF}"/>
              </a:ext>
            </a:extLst>
          </p:cNvPr>
          <p:cNvSpPr txBox="1"/>
          <p:nvPr/>
        </p:nvSpPr>
        <p:spPr>
          <a:xfrm>
            <a:off x="1736521" y="1346706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predicate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DCD3C-D1BE-47B8-AB51-862F50E969DE}"/>
              </a:ext>
            </a:extLst>
          </p:cNvPr>
          <p:cNvSpPr txBox="1"/>
          <p:nvPr/>
        </p:nvSpPr>
        <p:spPr>
          <a:xfrm>
            <a:off x="8137891" y="4589299"/>
            <a:ext cx="386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 loves you. (yeah-yeah-yeah)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63A99F-8C11-44F8-BC85-FF762E5E6D7E}"/>
              </a:ext>
            </a:extLst>
          </p:cNvPr>
          <p:cNvSpPr txBox="1"/>
          <p:nvPr/>
        </p:nvSpPr>
        <p:spPr>
          <a:xfrm>
            <a:off x="8339807" y="6110716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make me dizzy. (Miss Lizzy)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0A665D-6512-417A-AA60-020E70681C0E}"/>
              </a:ext>
            </a:extLst>
          </p:cNvPr>
          <p:cNvCxnSpPr/>
          <p:nvPr/>
        </p:nvCxnSpPr>
        <p:spPr>
          <a:xfrm>
            <a:off x="179128" y="2009775"/>
            <a:ext cx="109092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3DD96B-74E6-4DD5-83AE-2E37C2B21030}"/>
              </a:ext>
            </a:extLst>
          </p:cNvPr>
          <p:cNvSpPr txBox="1"/>
          <p:nvPr/>
        </p:nvSpPr>
        <p:spPr>
          <a:xfrm>
            <a:off x="8220446" y="5206345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 showed me her room. </a:t>
            </a:r>
          </a:p>
          <a:p>
            <a:r>
              <a:rPr lang="en-US" dirty="0"/>
              <a:t>(isn’t it good Norwegian Wood)</a:t>
            </a:r>
          </a:p>
        </p:txBody>
      </p:sp>
    </p:spTree>
    <p:extLst>
      <p:ext uri="{BB962C8B-B14F-4D97-AF65-F5344CB8AC3E}">
        <p14:creationId xmlns:p14="http://schemas.microsoft.com/office/powerpoint/2010/main" val="2516478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7B96-0E9F-411B-B8BF-CC899A36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110143"/>
          </a:xfrm>
        </p:spPr>
        <p:txBody>
          <a:bodyPr/>
          <a:lstStyle/>
          <a:p>
            <a:r>
              <a:rPr lang="en-US" cap="none" dirty="0"/>
              <a:t>English Grammar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5599-B30C-4C49-81DB-FA12C67DB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1552575"/>
          </a:xfrm>
        </p:spPr>
        <p:txBody>
          <a:bodyPr/>
          <a:lstStyle/>
          <a:p>
            <a:pPr marL="0" indent="0" algn="ctr">
              <a:buNone/>
            </a:pPr>
            <a:r>
              <a:rPr lang="en-US" cap="none" dirty="0"/>
              <a:t>The simplest </a:t>
            </a:r>
            <a:r>
              <a:rPr lang="en-US" cap="none" dirty="0">
                <a:solidFill>
                  <a:srgbClr val="FF0000"/>
                </a:solidFill>
              </a:rPr>
              <a:t>Subjects </a:t>
            </a:r>
            <a:r>
              <a:rPr lang="en-US" cap="none" dirty="0"/>
              <a:t>and </a:t>
            </a:r>
            <a:r>
              <a:rPr lang="en-US" cap="none" dirty="0">
                <a:solidFill>
                  <a:srgbClr val="00B050"/>
                </a:solidFill>
              </a:rPr>
              <a:t>Adjuncts </a:t>
            </a:r>
            <a:r>
              <a:rPr lang="en-US" cap="none" dirty="0"/>
              <a:t>are: </a:t>
            </a:r>
          </a:p>
          <a:p>
            <a:pPr marL="0" indent="0">
              <a:buNone/>
            </a:pPr>
            <a:endParaRPr lang="en-US" cap="none" dirty="0"/>
          </a:p>
          <a:p>
            <a:pPr marL="0" indent="0" algn="ctr">
              <a:buNone/>
            </a:pPr>
            <a:r>
              <a:rPr lang="en-US" sz="3200" b="1" cap="none" dirty="0"/>
              <a:t>Single nouns</a:t>
            </a:r>
          </a:p>
        </p:txBody>
      </p:sp>
    </p:spTree>
    <p:extLst>
      <p:ext uri="{BB962C8B-B14F-4D97-AF65-F5344CB8AC3E}">
        <p14:creationId xmlns:p14="http://schemas.microsoft.com/office/powerpoint/2010/main" val="4059574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2052</TotalTime>
  <Words>2101</Words>
  <Application>Microsoft Office PowerPoint</Application>
  <PresentationFormat>Widescreen</PresentationFormat>
  <Paragraphs>328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Century Gothic</vt:lpstr>
      <vt:lpstr>Courier New</vt:lpstr>
      <vt:lpstr>Helvetica Neue</vt:lpstr>
      <vt:lpstr>MS Shell Dlg 2</vt:lpstr>
      <vt:lpstr>Symbol</vt:lpstr>
      <vt:lpstr>Mesh</vt:lpstr>
      <vt:lpstr>SNICKR</vt:lpstr>
      <vt:lpstr>Prologue </vt:lpstr>
      <vt:lpstr>Prologue </vt:lpstr>
      <vt:lpstr>Prologue </vt:lpstr>
      <vt:lpstr>Introduction </vt:lpstr>
      <vt:lpstr>English grammar review</vt:lpstr>
      <vt:lpstr>English grammar review</vt:lpstr>
      <vt:lpstr>English grammar review</vt:lpstr>
      <vt:lpstr>English Grammar Review</vt:lpstr>
      <vt:lpstr>Premise #1:</vt:lpstr>
      <vt:lpstr>Premise #1:</vt:lpstr>
      <vt:lpstr>PowerPoint Presentation</vt:lpstr>
      <vt:lpstr>PowerPoint Presentation</vt:lpstr>
      <vt:lpstr>Clinical Entity</vt:lpstr>
      <vt:lpstr>Clinical Entity</vt:lpstr>
      <vt:lpstr>Clinical Entity</vt:lpstr>
      <vt:lpstr>Clinical Entity</vt:lpstr>
      <vt:lpstr>Clinical Entity</vt:lpstr>
      <vt:lpstr>Premise #1:</vt:lpstr>
      <vt:lpstr>Dataset</vt:lpstr>
      <vt:lpstr>Dataset Single clinical entity</vt:lpstr>
      <vt:lpstr>Dataset Simple list</vt:lpstr>
      <vt:lpstr>Dataset Nested List</vt:lpstr>
      <vt:lpstr>Dataset Nested List</vt:lpstr>
      <vt:lpstr>Dataset Nested List</vt:lpstr>
      <vt:lpstr>Dataset Table</vt:lpstr>
      <vt:lpstr>Dataset </vt:lpstr>
      <vt:lpstr>Semantic Relation </vt:lpstr>
      <vt:lpstr>Semantic Relation </vt:lpstr>
      <vt:lpstr>Semantic Relation </vt:lpstr>
      <vt:lpstr>Premise #1:</vt:lpstr>
      <vt:lpstr>WHY BOTHER WITH ALL OF THIS?</vt:lpstr>
      <vt:lpstr>WHY BOTHER WITH ALL OF THIS?</vt:lpstr>
      <vt:lpstr>ProtoType Specifications</vt:lpstr>
      <vt:lpstr>PowerPoint Presentation</vt:lpstr>
      <vt:lpstr>PowerPoint Presentation</vt:lpstr>
      <vt:lpstr>PowerPoint Presentation</vt:lpstr>
      <vt:lpstr>PowerPoint Presentation</vt:lpstr>
      <vt:lpstr>Can it work?</vt:lpstr>
      <vt:lpstr>Can it work?</vt:lpstr>
      <vt:lpstr>Can it work?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SNICKR</dc:title>
  <dc:creator>rocco</dc:creator>
  <cp:lastModifiedBy>Jay Krasner</cp:lastModifiedBy>
  <cp:revision>18</cp:revision>
  <dcterms:created xsi:type="dcterms:W3CDTF">2021-11-28T19:01:56Z</dcterms:created>
  <dcterms:modified xsi:type="dcterms:W3CDTF">2021-12-01T22:10:57Z</dcterms:modified>
</cp:coreProperties>
</file>